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trictFirstAndLastChars="0" saveSubsetFonts="1" autoCompressPictures="0">
  <p:sldMasterIdLst>
    <p:sldMasterId id="2147483654" r:id="rId1"/>
  </p:sldMasterIdLst>
  <p:notesMasterIdLst>
    <p:notesMasterId r:id="rId22"/>
  </p:notesMasterIdLst>
  <p:sldIdLst>
    <p:sldId id="262" r:id="rId2"/>
    <p:sldId id="256" r:id="rId3"/>
    <p:sldId id="263" r:id="rId4"/>
    <p:sldId id="264" r:id="rId5"/>
    <p:sldId id="257" r:id="rId6"/>
    <p:sldId id="258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61" r:id="rId19"/>
    <p:sldId id="276" r:id="rId20"/>
    <p:sldId id="277" r:id="rId21"/>
  </p:sldIdLst>
  <p:sldSz cx="9144000" cy="5143500" type="screen16x9"/>
  <p:notesSz cx="6858000" cy="9144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374" y="-45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>
            <a:spLocks noGrp="1" noRot="1" noChangeAspect="1"/>
          </p:cNvSpPr>
          <p:nvPr>
            <p:ph type="sldImg" idx="2"/>
          </p:nvPr>
        </p:nvSpPr>
        <p:spPr>
          <a:xfrm>
            <a:off x="381187" y="685800"/>
            <a:ext cx="6096299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Shape 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 sz="1100"/>
            </a:lvl1pPr>
            <a:lvl2pPr>
              <a:spcBef>
                <a:spcPts val="0"/>
              </a:spcBef>
              <a:defRPr sz="1100"/>
            </a:lvl2pPr>
            <a:lvl3pPr>
              <a:spcBef>
                <a:spcPts val="0"/>
              </a:spcBef>
              <a:defRPr sz="1100"/>
            </a:lvl3pPr>
            <a:lvl4pPr>
              <a:spcBef>
                <a:spcPts val="0"/>
              </a:spcBef>
              <a:defRPr sz="1100"/>
            </a:lvl4pPr>
            <a:lvl5pPr>
              <a:spcBef>
                <a:spcPts val="0"/>
              </a:spcBef>
              <a:defRPr sz="1100"/>
            </a:lvl5pPr>
            <a:lvl6pPr>
              <a:spcBef>
                <a:spcPts val="0"/>
              </a:spcBef>
              <a:defRPr sz="1100"/>
            </a:lvl6pPr>
            <a:lvl7pPr>
              <a:spcBef>
                <a:spcPts val="0"/>
              </a:spcBef>
              <a:defRPr sz="1100"/>
            </a:lvl7pPr>
            <a:lvl8pPr>
              <a:spcBef>
                <a:spcPts val="0"/>
              </a:spcBef>
              <a:defRPr sz="1100"/>
            </a:lvl8pPr>
            <a:lvl9pPr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12901975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72" name="Shape 72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Shape 80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1" name="Shape 81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Shape 87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88" name="Shape 88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07" name="Shape 107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hape 15"/>
          <p:cNvSpPr/>
          <p:nvPr/>
        </p:nvSpPr>
        <p:spPr>
          <a:xfrm rot="10800000" flipH="1">
            <a:off x="0" y="1541738"/>
            <a:ext cx="9143999" cy="915711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16"/>
          <p:cNvSpPr/>
          <p:nvPr/>
        </p:nvSpPr>
        <p:spPr>
          <a:xfrm>
            <a:off x="0" y="0"/>
            <a:ext cx="9144000" cy="16001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" name="Shape 17"/>
          <p:cNvSpPr txBox="1">
            <a:spLocks noGrp="1"/>
          </p:cNvSpPr>
          <p:nvPr>
            <p:ph type="subTitle" idx="1"/>
          </p:nvPr>
        </p:nvSpPr>
        <p:spPr>
          <a:xfrm rot="-186991">
            <a:off x="1102116" y="2348618"/>
            <a:ext cx="7576304" cy="393946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SzPct val="100000"/>
              <a:buNone/>
              <a:defRPr sz="2000"/>
            </a:lvl1pPr>
            <a:lvl2pPr>
              <a:spcBef>
                <a:spcPts val="0"/>
              </a:spcBef>
              <a:buSzPct val="100000"/>
              <a:buNone/>
              <a:defRPr sz="2000"/>
            </a:lvl2pPr>
            <a:lvl3pPr>
              <a:spcBef>
                <a:spcPts val="0"/>
              </a:spcBef>
              <a:buSzPct val="100000"/>
              <a:buNone/>
              <a:defRPr sz="2000"/>
            </a:lvl3pPr>
            <a:lvl4pPr>
              <a:spcBef>
                <a:spcPts val="0"/>
              </a:spcBef>
              <a:buSzPct val="100000"/>
              <a:buNone/>
              <a:defRPr sz="2000"/>
            </a:lvl4pPr>
            <a:lvl5pPr>
              <a:spcBef>
                <a:spcPts val="0"/>
              </a:spcBef>
              <a:buSzPct val="100000"/>
              <a:buNone/>
              <a:defRPr sz="2000"/>
            </a:lvl5pPr>
            <a:lvl6pPr>
              <a:spcBef>
                <a:spcPts val="0"/>
              </a:spcBef>
              <a:buSzPct val="100000"/>
              <a:buNone/>
              <a:defRPr sz="2000"/>
            </a:lvl6pPr>
            <a:lvl7pPr>
              <a:spcBef>
                <a:spcPts val="0"/>
              </a:spcBef>
              <a:buSzPct val="100000"/>
              <a:buNone/>
              <a:defRPr sz="2000"/>
            </a:lvl7pPr>
            <a:lvl8pPr>
              <a:spcBef>
                <a:spcPts val="0"/>
              </a:spcBef>
              <a:buSzPct val="100000"/>
              <a:buNone/>
              <a:defRPr sz="2000"/>
            </a:lvl8pPr>
            <a:lvl9pPr>
              <a:spcBef>
                <a:spcPts val="0"/>
              </a:spcBef>
              <a:buSzPct val="100000"/>
              <a:buNone/>
              <a:defRPr sz="2000"/>
            </a:lvl9pPr>
          </a:lstStyle>
          <a:p>
            <a:endParaRPr/>
          </a:p>
        </p:txBody>
      </p:sp>
      <p:sp>
        <p:nvSpPr>
          <p:cNvPr id="18" name="Shape 18"/>
          <p:cNvSpPr/>
          <p:nvPr/>
        </p:nvSpPr>
        <p:spPr>
          <a:xfrm rot="-180223">
            <a:off x="472457" y="1841105"/>
            <a:ext cx="498084" cy="337146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ctrTitle"/>
          </p:nvPr>
        </p:nvSpPr>
        <p:spPr>
          <a:xfrm rot="-183804">
            <a:off x="1035602" y="1005108"/>
            <a:ext cx="7763693" cy="106799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defRPr sz="4800" b="1"/>
            </a:lvl1pPr>
            <a:lvl2pPr>
              <a:spcBef>
                <a:spcPts val="0"/>
              </a:spcBef>
              <a:buSzPct val="100000"/>
              <a:defRPr sz="4800" b="1"/>
            </a:lvl2pPr>
            <a:lvl3pPr>
              <a:spcBef>
                <a:spcPts val="0"/>
              </a:spcBef>
              <a:buSzPct val="100000"/>
              <a:defRPr sz="4800" b="1"/>
            </a:lvl3pPr>
            <a:lvl4pPr>
              <a:spcBef>
                <a:spcPts val="0"/>
              </a:spcBef>
              <a:buSzPct val="100000"/>
              <a:defRPr sz="4800" b="1"/>
            </a:lvl4pPr>
            <a:lvl5pPr>
              <a:spcBef>
                <a:spcPts val="0"/>
              </a:spcBef>
              <a:buSzPct val="100000"/>
              <a:defRPr sz="4800" b="1"/>
            </a:lvl5pPr>
            <a:lvl6pPr>
              <a:spcBef>
                <a:spcPts val="0"/>
              </a:spcBef>
              <a:buSzPct val="100000"/>
              <a:defRPr sz="4800" b="1"/>
            </a:lvl6pPr>
            <a:lvl7pPr>
              <a:spcBef>
                <a:spcPts val="0"/>
              </a:spcBef>
              <a:buSzPct val="100000"/>
              <a:defRPr sz="4800" b="1"/>
            </a:lvl7pPr>
            <a:lvl8pPr>
              <a:spcBef>
                <a:spcPts val="0"/>
              </a:spcBef>
              <a:buSzPct val="100000"/>
              <a:defRPr sz="4800" b="1"/>
            </a:lvl8pPr>
            <a:lvl9pPr>
              <a:spcBef>
                <a:spcPts val="0"/>
              </a:spcBef>
              <a:buSzPct val="100000"/>
              <a:defRPr sz="4800" b="1"/>
            </a:lvl9pPr>
          </a:lstStyle>
          <a:p>
            <a:endParaRPr/>
          </a:p>
        </p:txBody>
      </p:sp>
      <p:sp>
        <p:nvSpPr>
          <p:cNvPr id="20" name="Shape 20"/>
          <p:cNvSpPr/>
          <p:nvPr/>
        </p:nvSpPr>
        <p:spPr>
          <a:xfrm flipH="1">
            <a:off x="0" y="2633472"/>
            <a:ext cx="9143999" cy="2511742"/>
          </a:xfrm>
          <a:custGeom>
            <a:avLst/>
            <a:gdLst/>
            <a:ahLst/>
            <a:cxnLst/>
            <a:rect l="0" t="0" r="0" b="0"/>
            <a:pathLst>
              <a:path w="9144000" h="3429000" extrusionOk="0">
                <a:moveTo>
                  <a:pt x="0" y="0"/>
                </a:moveTo>
                <a:lnTo>
                  <a:pt x="0" y="762000"/>
                </a:lnTo>
                <a:lnTo>
                  <a:pt x="0" y="3429000"/>
                </a:lnTo>
                <a:lnTo>
                  <a:pt x="9144000" y="3429000"/>
                </a:lnTo>
                <a:lnTo>
                  <a:pt x="9144000" y="762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" name="Shape 21"/>
          <p:cNvSpPr/>
          <p:nvPr/>
        </p:nvSpPr>
        <p:spPr>
          <a:xfrm rot="-213060">
            <a:off x="920480" y="2871570"/>
            <a:ext cx="6010940" cy="216699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Body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hape 23"/>
          <p:cNvSpPr/>
          <p:nvPr/>
        </p:nvSpPr>
        <p:spPr>
          <a:xfrm flipH="1">
            <a:off x="0" y="4686300"/>
            <a:ext cx="9143999" cy="401193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4" name="Shape 24"/>
          <p:cNvSpPr/>
          <p:nvPr/>
        </p:nvSpPr>
        <p:spPr>
          <a:xfrm rot="-85925">
            <a:off x="919151" y="4632406"/>
            <a:ext cx="7394209" cy="220614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5" name="Shape 25"/>
          <p:cNvSpPr/>
          <p:nvPr/>
        </p:nvSpPr>
        <p:spPr>
          <a:xfrm rot="10800000" flipH="1">
            <a:off x="0" y="-703"/>
            <a:ext cx="9143999" cy="1086553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6" name="Shape 26"/>
          <p:cNvSpPr/>
          <p:nvPr/>
        </p:nvSpPr>
        <p:spPr>
          <a:xfrm rot="10800000" flipH="1">
            <a:off x="0" y="0"/>
            <a:ext cx="9143999" cy="1025050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7" name="Shape 27"/>
          <p:cNvSpPr/>
          <p:nvPr/>
        </p:nvSpPr>
        <p:spPr>
          <a:xfrm flipH="1">
            <a:off x="0" y="4745735"/>
            <a:ext cx="9143999" cy="401193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8" name="Shape 28"/>
          <p:cNvSpPr txBox="1">
            <a:spLocks noGrp="1"/>
          </p:cNvSpPr>
          <p:nvPr>
            <p:ph type="title"/>
          </p:nvPr>
        </p:nvSpPr>
        <p:spPr>
          <a:xfrm rot="-228134">
            <a:off x="1184357" y="-16296"/>
            <a:ext cx="8215583" cy="85972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29" name="Shape 29"/>
          <p:cNvSpPr/>
          <p:nvPr/>
        </p:nvSpPr>
        <p:spPr>
          <a:xfrm rot="-180223">
            <a:off x="701058" y="526655"/>
            <a:ext cx="498084" cy="337146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0" name="Shape 30"/>
          <p:cNvSpPr/>
          <p:nvPr/>
        </p:nvSpPr>
        <p:spPr>
          <a:xfrm rot="-85925">
            <a:off x="916433" y="4721779"/>
            <a:ext cx="7394209" cy="237220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>
  <p:cSld name="Title and Two Columns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/>
        </p:nvSpPr>
        <p:spPr>
          <a:xfrm flipH="1">
            <a:off x="0" y="4686300"/>
            <a:ext cx="9143999" cy="401193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4" name="Shape 34"/>
          <p:cNvSpPr/>
          <p:nvPr/>
        </p:nvSpPr>
        <p:spPr>
          <a:xfrm rot="-85925">
            <a:off x="919151" y="4632406"/>
            <a:ext cx="7394209" cy="220614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5" name="Shape 35"/>
          <p:cNvSpPr/>
          <p:nvPr/>
        </p:nvSpPr>
        <p:spPr>
          <a:xfrm rot="10800000" flipH="1">
            <a:off x="0" y="-703"/>
            <a:ext cx="9143999" cy="1086553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6" name="Shape 36"/>
          <p:cNvSpPr/>
          <p:nvPr/>
        </p:nvSpPr>
        <p:spPr>
          <a:xfrm rot="10800000" flipH="1">
            <a:off x="0" y="0"/>
            <a:ext cx="9143999" cy="1025050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7" name="Shape 37"/>
          <p:cNvSpPr/>
          <p:nvPr/>
        </p:nvSpPr>
        <p:spPr>
          <a:xfrm rot="-180223">
            <a:off x="701058" y="526655"/>
            <a:ext cx="498084" cy="337146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38" name="Shape 38"/>
          <p:cNvSpPr txBox="1">
            <a:spLocks noGrp="1"/>
          </p:cNvSpPr>
          <p:nvPr>
            <p:ph type="title"/>
          </p:nvPr>
        </p:nvSpPr>
        <p:spPr>
          <a:xfrm rot="-228134">
            <a:off x="1184357" y="-16296"/>
            <a:ext cx="8215583" cy="85972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39" name="Shape 39"/>
          <p:cNvSpPr/>
          <p:nvPr/>
        </p:nvSpPr>
        <p:spPr>
          <a:xfrm rot="-85925">
            <a:off x="916433" y="4721779"/>
            <a:ext cx="7394209" cy="237220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4038599" cy="3394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4648200" y="1200150"/>
            <a:ext cx="4038599" cy="3394500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42" name="Shape 42"/>
          <p:cNvSpPr/>
          <p:nvPr/>
        </p:nvSpPr>
        <p:spPr>
          <a:xfrm flipH="1">
            <a:off x="0" y="4745735"/>
            <a:ext cx="9143999" cy="401193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Shape 44"/>
          <p:cNvSpPr/>
          <p:nvPr/>
        </p:nvSpPr>
        <p:spPr>
          <a:xfrm flipH="1">
            <a:off x="0" y="4686300"/>
            <a:ext cx="9143999" cy="401193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5" name="Shape 45"/>
          <p:cNvSpPr/>
          <p:nvPr/>
        </p:nvSpPr>
        <p:spPr>
          <a:xfrm rot="-85925">
            <a:off x="919151" y="4632406"/>
            <a:ext cx="7394209" cy="220614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6" name="Shape 46"/>
          <p:cNvSpPr/>
          <p:nvPr/>
        </p:nvSpPr>
        <p:spPr>
          <a:xfrm rot="10800000" flipH="1">
            <a:off x="0" y="-703"/>
            <a:ext cx="9143999" cy="1086553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7" name="Shape 47"/>
          <p:cNvSpPr/>
          <p:nvPr/>
        </p:nvSpPr>
        <p:spPr>
          <a:xfrm rot="10800000" flipH="1">
            <a:off x="0" y="0"/>
            <a:ext cx="9143999" cy="1025050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8" name="Shape 48"/>
          <p:cNvSpPr/>
          <p:nvPr/>
        </p:nvSpPr>
        <p:spPr>
          <a:xfrm rot="-180223">
            <a:off x="701058" y="526655"/>
            <a:ext cx="498084" cy="337146"/>
          </a:xfrm>
          <a:prstGeom prst="star4">
            <a:avLst>
              <a:gd name="adj" fmla="val 20046"/>
            </a:avLst>
          </a:prstGeom>
          <a:solidFill>
            <a:schemeClr val="accent1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49" name="Shape 49"/>
          <p:cNvSpPr txBox="1">
            <a:spLocks noGrp="1"/>
          </p:cNvSpPr>
          <p:nvPr>
            <p:ph type="title"/>
          </p:nvPr>
        </p:nvSpPr>
        <p:spPr>
          <a:xfrm rot="-228134">
            <a:off x="1184357" y="-16296"/>
            <a:ext cx="8215583" cy="859729"/>
          </a:xfrm>
          <a:prstGeom prst="rect">
            <a:avLst/>
          </a:prstGeom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defRPr/>
            </a:lvl1pPr>
            <a:lvl2pPr>
              <a:spcBef>
                <a:spcPts val="0"/>
              </a:spcBef>
              <a:defRPr/>
            </a:lvl2pPr>
            <a:lvl3pPr>
              <a:spcBef>
                <a:spcPts val="0"/>
              </a:spcBef>
              <a:defRPr/>
            </a:lvl3pPr>
            <a:lvl4pPr>
              <a:spcBef>
                <a:spcPts val="0"/>
              </a:spcBef>
              <a:defRPr/>
            </a:lvl4pPr>
            <a:lvl5pPr>
              <a:spcBef>
                <a:spcPts val="0"/>
              </a:spcBef>
              <a:defRPr/>
            </a:lvl5pPr>
            <a:lvl6pPr>
              <a:spcBef>
                <a:spcPts val="0"/>
              </a:spcBef>
              <a:defRPr/>
            </a:lvl6pPr>
            <a:lvl7pPr>
              <a:spcBef>
                <a:spcPts val="0"/>
              </a:spcBef>
              <a:defRPr/>
            </a:lvl7pPr>
            <a:lvl8pPr>
              <a:spcBef>
                <a:spcPts val="0"/>
              </a:spcBef>
              <a:defRPr/>
            </a:lvl8pPr>
            <a:lvl9pPr>
              <a:spcBef>
                <a:spcPts val="0"/>
              </a:spcBef>
              <a:defRPr/>
            </a:lvl9pPr>
          </a:lstStyle>
          <a:p>
            <a:endParaRPr/>
          </a:p>
        </p:txBody>
      </p:sp>
      <p:sp>
        <p:nvSpPr>
          <p:cNvPr id="50" name="Shape 50"/>
          <p:cNvSpPr/>
          <p:nvPr/>
        </p:nvSpPr>
        <p:spPr>
          <a:xfrm rot="-85925">
            <a:off x="916433" y="4721779"/>
            <a:ext cx="7394209" cy="237220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1" name="Shape 51"/>
          <p:cNvSpPr/>
          <p:nvPr/>
        </p:nvSpPr>
        <p:spPr>
          <a:xfrm flipH="1">
            <a:off x="0" y="4745735"/>
            <a:ext cx="9143999" cy="401193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aption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/>
          <p:nvPr/>
        </p:nvSpPr>
        <p:spPr>
          <a:xfrm flipH="1">
            <a:off x="0" y="4686300"/>
            <a:ext cx="9143999" cy="401193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4" name="Shape 54"/>
          <p:cNvSpPr/>
          <p:nvPr/>
        </p:nvSpPr>
        <p:spPr>
          <a:xfrm rot="-85925">
            <a:off x="919151" y="4632406"/>
            <a:ext cx="7394209" cy="220614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5" name="Shape 55"/>
          <p:cNvSpPr/>
          <p:nvPr/>
        </p:nvSpPr>
        <p:spPr>
          <a:xfrm rot="10800000" flipH="1">
            <a:off x="0" y="-703"/>
            <a:ext cx="9143999" cy="1086553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 rot="-90017">
            <a:off x="999515" y="4338182"/>
            <a:ext cx="5568708" cy="355283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>
              <a:spcBef>
                <a:spcPts val="0"/>
              </a:spcBef>
              <a:buSzPct val="100000"/>
              <a:buNone/>
              <a:defRPr sz="1800"/>
            </a:lvl1pPr>
          </a:lstStyle>
          <a:p>
            <a:endParaRPr/>
          </a:p>
        </p:txBody>
      </p:sp>
      <p:sp>
        <p:nvSpPr>
          <p:cNvPr id="57" name="Shape 57"/>
          <p:cNvSpPr/>
          <p:nvPr/>
        </p:nvSpPr>
        <p:spPr>
          <a:xfrm rot="10800000" flipH="1">
            <a:off x="0" y="0"/>
            <a:ext cx="9143999" cy="1025050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8" name="Shape 58"/>
          <p:cNvSpPr/>
          <p:nvPr/>
        </p:nvSpPr>
        <p:spPr>
          <a:xfrm rot="-85925">
            <a:off x="916433" y="4721779"/>
            <a:ext cx="7394209" cy="237220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59" name="Shape 59"/>
          <p:cNvSpPr/>
          <p:nvPr/>
        </p:nvSpPr>
        <p:spPr>
          <a:xfrm flipH="1">
            <a:off x="0" y="4745735"/>
            <a:ext cx="9143999" cy="401193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Shape 61"/>
          <p:cNvSpPr/>
          <p:nvPr/>
        </p:nvSpPr>
        <p:spPr>
          <a:xfrm flipH="1">
            <a:off x="0" y="4686300"/>
            <a:ext cx="9143999" cy="401193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2" name="Shape 62"/>
          <p:cNvSpPr/>
          <p:nvPr/>
        </p:nvSpPr>
        <p:spPr>
          <a:xfrm rot="-85925">
            <a:off x="919151" y="4632406"/>
            <a:ext cx="7394209" cy="220614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3" name="Shape 63"/>
          <p:cNvSpPr/>
          <p:nvPr/>
        </p:nvSpPr>
        <p:spPr>
          <a:xfrm rot="10800000" flipH="1">
            <a:off x="0" y="-703"/>
            <a:ext cx="9143999" cy="1086553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>
              <a:alpha val="20000"/>
            </a:schemeClr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4" name="Shape 64"/>
          <p:cNvSpPr/>
          <p:nvPr/>
        </p:nvSpPr>
        <p:spPr>
          <a:xfrm rot="10800000" flipH="1">
            <a:off x="0" y="0"/>
            <a:ext cx="9143999" cy="1025050"/>
          </a:xfrm>
          <a:custGeom>
            <a:avLst/>
            <a:gdLst/>
            <a:ahLst/>
            <a:cxnLst/>
            <a:rect l="0" t="0" r="0" b="0"/>
            <a:pathLst>
              <a:path w="9144000" h="1366734" extrusionOk="0">
                <a:moveTo>
                  <a:pt x="0" y="1366734"/>
                </a:moveTo>
                <a:lnTo>
                  <a:pt x="9144000" y="1366734"/>
                </a:lnTo>
                <a:lnTo>
                  <a:pt x="9144000" y="461859"/>
                </a:lnTo>
                <a:lnTo>
                  <a:pt x="4645763" y="157291"/>
                </a:lnTo>
                <a:lnTo>
                  <a:pt x="4638172" y="265851"/>
                </a:lnTo>
                <a:lnTo>
                  <a:pt x="836312" y="0"/>
                </a:lnTo>
                <a:lnTo>
                  <a:pt x="829113" y="102948"/>
                </a:lnTo>
                <a:lnTo>
                  <a:pt x="0" y="44971"/>
                </a:lnTo>
                <a:lnTo>
                  <a:pt x="0" y="461859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5" name="Shape 65"/>
          <p:cNvSpPr/>
          <p:nvPr/>
        </p:nvSpPr>
        <p:spPr>
          <a:xfrm rot="-85925">
            <a:off x="916433" y="4721779"/>
            <a:ext cx="7394209" cy="237220"/>
          </a:xfrm>
          <a:custGeom>
            <a:avLst/>
            <a:gdLst/>
            <a:ahLst/>
            <a:cxnLst/>
            <a:rect l="0" t="0" r="0" b="0"/>
            <a:pathLst>
              <a:path w="7391900" h="315950" extrusionOk="0">
                <a:moveTo>
                  <a:pt x="5410200" y="0"/>
                </a:moveTo>
                <a:lnTo>
                  <a:pt x="5410200" y="87350"/>
                </a:lnTo>
                <a:lnTo>
                  <a:pt x="7391900" y="87349"/>
                </a:lnTo>
                <a:lnTo>
                  <a:pt x="7391900" y="315950"/>
                </a:lnTo>
                <a:lnTo>
                  <a:pt x="1981700" y="315949"/>
                </a:lnTo>
                <a:lnTo>
                  <a:pt x="1981700" y="228600"/>
                </a:lnTo>
                <a:lnTo>
                  <a:pt x="0" y="228600"/>
                </a:lnTo>
                <a:lnTo>
                  <a:pt x="0" y="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66" name="Shape 66"/>
          <p:cNvSpPr/>
          <p:nvPr/>
        </p:nvSpPr>
        <p:spPr>
          <a:xfrm flipH="1">
            <a:off x="0" y="4745735"/>
            <a:ext cx="9143999" cy="401193"/>
          </a:xfrm>
          <a:custGeom>
            <a:avLst/>
            <a:gdLst/>
            <a:ahLst/>
            <a:cxnLst/>
            <a:rect l="0" t="0" r="0" b="0"/>
            <a:pathLst>
              <a:path w="9144000" h="990600" extrusionOk="0">
                <a:moveTo>
                  <a:pt x="0" y="0"/>
                </a:moveTo>
                <a:lnTo>
                  <a:pt x="0" y="381000"/>
                </a:lnTo>
                <a:lnTo>
                  <a:pt x="0" y="990600"/>
                </a:lnTo>
                <a:lnTo>
                  <a:pt x="9144000" y="990600"/>
                </a:lnTo>
                <a:lnTo>
                  <a:pt x="9144000" y="381000"/>
                </a:ln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4683919"/>
            <a:ext cx="2133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4683919"/>
            <a:ext cx="2895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6553200" y="4683919"/>
            <a:ext cx="2133600" cy="357188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35AE69-4870-4BF5-B60F-B775E4910FA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064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87069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87069"/>
            <a:ext cx="4038600" cy="3394472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>
          <a:xfrm>
            <a:off x="6586538" y="459581"/>
            <a:ext cx="957262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6BEE3-1835-455C-800E-85C6A2BA5083}" type="datetimeFigureOut">
              <a:rPr lang="en-US"/>
              <a:pPr>
                <a:defRPr/>
              </a:pPr>
              <a:t>10/14/2014</a:t>
            </a:fld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57801" y="459581"/>
            <a:ext cx="1325563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8174038" y="1191"/>
            <a:ext cx="762000" cy="27503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DFD05-2329-45F4-90DB-B05376FF85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6102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>
          <a:xfrm>
            <a:off x="6586538" y="459581"/>
            <a:ext cx="957262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5D2DC-3AAA-4C83-B88A-41608DD36488}" type="datetimeFigureOut">
              <a:rPr lang="en-US"/>
              <a:pPr>
                <a:defRPr/>
              </a:pPr>
              <a:t>10/14/2014</a:t>
            </a:fld>
            <a:endParaRPr lang="en-US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257801" y="459581"/>
            <a:ext cx="1325563" cy="3429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>
          <a:xfrm>
            <a:off x="8174038" y="1191"/>
            <a:ext cx="762000" cy="27503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B915F7-5AEE-4969-8D85-B315FE905BC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0487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60F0F"/>
            </a:gs>
            <a:gs pos="100000">
              <a:srgbClr val="C82009"/>
            </a:gs>
          </a:gsLst>
          <a:lin ang="5400000" scaled="0"/>
        </a:gradFill>
        <a:effectLst/>
      </p:bgPr>
    </p:bg>
    <p:spTree>
      <p:nvGrpSpPr>
        <p:cNvPr id="1" name="Shape 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hape 5"/>
          <p:cNvCxnSpPr/>
          <p:nvPr/>
        </p:nvCxnSpPr>
        <p:spPr>
          <a:xfrm>
            <a:off x="76200" y="57150"/>
            <a:ext cx="0" cy="5029199"/>
          </a:xfrm>
          <a:prstGeom prst="straightConnector1">
            <a:avLst/>
          </a:prstGeom>
          <a:noFill/>
          <a:ln w="107950" cap="flat">
            <a:solidFill>
              <a:srgbClr val="D239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6" name="Shape 6"/>
          <p:cNvCxnSpPr/>
          <p:nvPr/>
        </p:nvCxnSpPr>
        <p:spPr>
          <a:xfrm>
            <a:off x="9067800" y="57150"/>
            <a:ext cx="0" cy="5029199"/>
          </a:xfrm>
          <a:prstGeom prst="straightConnector1">
            <a:avLst/>
          </a:prstGeom>
          <a:noFill/>
          <a:ln w="114300" cap="flat">
            <a:solidFill>
              <a:srgbClr val="D239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7" name="Shape 7"/>
          <p:cNvCxnSpPr/>
          <p:nvPr/>
        </p:nvCxnSpPr>
        <p:spPr>
          <a:xfrm>
            <a:off x="533399" y="57150"/>
            <a:ext cx="0" cy="5029199"/>
          </a:xfrm>
          <a:prstGeom prst="straightConnector1">
            <a:avLst/>
          </a:prstGeom>
          <a:noFill/>
          <a:ln w="69850" cap="flat">
            <a:solidFill>
              <a:srgbClr val="D23927"/>
            </a:solidFill>
            <a:prstDash val="solid"/>
            <a:round/>
            <a:headEnd type="none" w="med" len="med"/>
            <a:tailEnd type="none" w="med" len="med"/>
          </a:ln>
        </p:spPr>
      </p:cxnSp>
      <p:cxnSp>
        <p:nvCxnSpPr>
          <p:cNvPr id="8" name="Shape 8"/>
          <p:cNvCxnSpPr/>
          <p:nvPr/>
        </p:nvCxnSpPr>
        <p:spPr>
          <a:xfrm flipH="1">
            <a:off x="914400" y="57150"/>
            <a:ext cx="152399" cy="4743600"/>
          </a:xfrm>
          <a:prstGeom prst="straightConnector1">
            <a:avLst/>
          </a:prstGeom>
          <a:noFill/>
          <a:ln w="152400" cap="flat">
            <a:solidFill>
              <a:srgbClr val="D23927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hape 9"/>
          <p:cNvSpPr/>
          <p:nvPr/>
        </p:nvSpPr>
        <p:spPr>
          <a:xfrm>
            <a:off x="110055" y="57150"/>
            <a:ext cx="1698625" cy="4972047"/>
          </a:xfrm>
          <a:custGeom>
            <a:avLst/>
            <a:gdLst/>
            <a:ahLst/>
            <a:cxnLst/>
            <a:rect l="0" t="0" r="0" b="0"/>
            <a:pathLst>
              <a:path w="1070" h="4154" extrusionOk="0">
                <a:moveTo>
                  <a:pt x="4" y="0"/>
                </a:moveTo>
                <a:lnTo>
                  <a:pt x="4" y="0"/>
                </a:lnTo>
                <a:lnTo>
                  <a:pt x="2" y="74"/>
                </a:lnTo>
                <a:lnTo>
                  <a:pt x="0" y="162"/>
                </a:lnTo>
                <a:lnTo>
                  <a:pt x="0" y="280"/>
                </a:lnTo>
                <a:lnTo>
                  <a:pt x="4" y="426"/>
                </a:lnTo>
                <a:lnTo>
                  <a:pt x="10" y="594"/>
                </a:lnTo>
                <a:lnTo>
                  <a:pt x="16" y="686"/>
                </a:lnTo>
                <a:lnTo>
                  <a:pt x="22" y="782"/>
                </a:lnTo>
                <a:lnTo>
                  <a:pt x="30" y="884"/>
                </a:lnTo>
                <a:lnTo>
                  <a:pt x="42" y="990"/>
                </a:lnTo>
                <a:lnTo>
                  <a:pt x="54" y="1098"/>
                </a:lnTo>
                <a:lnTo>
                  <a:pt x="68" y="1210"/>
                </a:lnTo>
                <a:lnTo>
                  <a:pt x="86" y="1324"/>
                </a:lnTo>
                <a:lnTo>
                  <a:pt x="104" y="1442"/>
                </a:lnTo>
                <a:lnTo>
                  <a:pt x="126" y="1562"/>
                </a:lnTo>
                <a:lnTo>
                  <a:pt x="152" y="1682"/>
                </a:lnTo>
                <a:lnTo>
                  <a:pt x="178" y="1804"/>
                </a:lnTo>
                <a:lnTo>
                  <a:pt x="210" y="1928"/>
                </a:lnTo>
                <a:lnTo>
                  <a:pt x="244" y="2050"/>
                </a:lnTo>
                <a:lnTo>
                  <a:pt x="280" y="2174"/>
                </a:lnTo>
                <a:lnTo>
                  <a:pt x="322" y="2298"/>
                </a:lnTo>
                <a:lnTo>
                  <a:pt x="366" y="2420"/>
                </a:lnTo>
                <a:lnTo>
                  <a:pt x="416" y="2542"/>
                </a:lnTo>
                <a:lnTo>
                  <a:pt x="468" y="2662"/>
                </a:lnTo>
                <a:lnTo>
                  <a:pt x="496" y="2722"/>
                </a:lnTo>
                <a:lnTo>
                  <a:pt x="524" y="2780"/>
                </a:lnTo>
                <a:lnTo>
                  <a:pt x="554" y="2838"/>
                </a:lnTo>
                <a:lnTo>
                  <a:pt x="586" y="2896"/>
                </a:lnTo>
                <a:lnTo>
                  <a:pt x="586" y="2896"/>
                </a:lnTo>
                <a:lnTo>
                  <a:pt x="652" y="3018"/>
                </a:lnTo>
                <a:lnTo>
                  <a:pt x="714" y="3132"/>
                </a:lnTo>
                <a:lnTo>
                  <a:pt x="768" y="3238"/>
                </a:lnTo>
                <a:lnTo>
                  <a:pt x="816" y="3336"/>
                </a:lnTo>
                <a:lnTo>
                  <a:pt x="860" y="3426"/>
                </a:lnTo>
                <a:lnTo>
                  <a:pt x="900" y="3510"/>
                </a:lnTo>
                <a:lnTo>
                  <a:pt x="934" y="3588"/>
                </a:lnTo>
                <a:lnTo>
                  <a:pt x="964" y="3658"/>
                </a:lnTo>
                <a:lnTo>
                  <a:pt x="988" y="3724"/>
                </a:lnTo>
                <a:lnTo>
                  <a:pt x="1010" y="3782"/>
                </a:lnTo>
                <a:lnTo>
                  <a:pt x="1028" y="3836"/>
                </a:lnTo>
                <a:lnTo>
                  <a:pt x="1042" y="3884"/>
                </a:lnTo>
                <a:lnTo>
                  <a:pt x="1052" y="3926"/>
                </a:lnTo>
                <a:lnTo>
                  <a:pt x="1060" y="3964"/>
                </a:lnTo>
                <a:lnTo>
                  <a:pt x="1066" y="3998"/>
                </a:lnTo>
                <a:lnTo>
                  <a:pt x="1068" y="4028"/>
                </a:lnTo>
                <a:lnTo>
                  <a:pt x="1070" y="4054"/>
                </a:lnTo>
                <a:lnTo>
                  <a:pt x="1068" y="4074"/>
                </a:lnTo>
                <a:lnTo>
                  <a:pt x="1066" y="4094"/>
                </a:lnTo>
                <a:lnTo>
                  <a:pt x="1060" y="4108"/>
                </a:lnTo>
                <a:lnTo>
                  <a:pt x="1056" y="4122"/>
                </a:lnTo>
                <a:lnTo>
                  <a:pt x="1050" y="4132"/>
                </a:lnTo>
                <a:lnTo>
                  <a:pt x="1042" y="4138"/>
                </a:lnTo>
                <a:lnTo>
                  <a:pt x="1034" y="4144"/>
                </a:lnTo>
                <a:lnTo>
                  <a:pt x="1028" y="4148"/>
                </a:lnTo>
                <a:lnTo>
                  <a:pt x="1020" y="4152"/>
                </a:lnTo>
                <a:lnTo>
                  <a:pt x="1006" y="4154"/>
                </a:lnTo>
                <a:lnTo>
                  <a:pt x="998" y="4152"/>
                </a:lnTo>
                <a:lnTo>
                  <a:pt x="994" y="4152"/>
                </a:lnTo>
              </a:path>
            </a:pathLst>
          </a:custGeom>
          <a:noFill/>
          <a:ln w="25400" cap="flat">
            <a:solidFill>
              <a:srgbClr val="D23927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" name="Shape 10"/>
          <p:cNvSpPr/>
          <p:nvPr/>
        </p:nvSpPr>
        <p:spPr>
          <a:xfrm>
            <a:off x="7839160" y="4114800"/>
            <a:ext cx="1181100" cy="597693"/>
          </a:xfrm>
          <a:custGeom>
            <a:avLst/>
            <a:gdLst/>
            <a:ahLst/>
            <a:cxnLst/>
            <a:rect l="0" t="0" r="0" b="0"/>
            <a:pathLst>
              <a:path w="744" h="502" extrusionOk="0">
                <a:moveTo>
                  <a:pt x="0" y="502"/>
                </a:moveTo>
                <a:lnTo>
                  <a:pt x="0" y="502"/>
                </a:lnTo>
                <a:lnTo>
                  <a:pt x="4" y="482"/>
                </a:lnTo>
                <a:lnTo>
                  <a:pt x="10" y="460"/>
                </a:lnTo>
                <a:lnTo>
                  <a:pt x="20" y="430"/>
                </a:lnTo>
                <a:lnTo>
                  <a:pt x="36" y="396"/>
                </a:lnTo>
                <a:lnTo>
                  <a:pt x="56" y="358"/>
                </a:lnTo>
                <a:lnTo>
                  <a:pt x="84" y="316"/>
                </a:lnTo>
                <a:lnTo>
                  <a:pt x="100" y="294"/>
                </a:lnTo>
                <a:lnTo>
                  <a:pt x="118" y="272"/>
                </a:lnTo>
                <a:lnTo>
                  <a:pt x="138" y="248"/>
                </a:lnTo>
                <a:lnTo>
                  <a:pt x="160" y="226"/>
                </a:lnTo>
                <a:lnTo>
                  <a:pt x="184" y="204"/>
                </a:lnTo>
                <a:lnTo>
                  <a:pt x="212" y="182"/>
                </a:lnTo>
                <a:lnTo>
                  <a:pt x="240" y="162"/>
                </a:lnTo>
                <a:lnTo>
                  <a:pt x="272" y="140"/>
                </a:lnTo>
                <a:lnTo>
                  <a:pt x="306" y="120"/>
                </a:lnTo>
                <a:lnTo>
                  <a:pt x="342" y="102"/>
                </a:lnTo>
                <a:lnTo>
                  <a:pt x="382" y="84"/>
                </a:lnTo>
                <a:lnTo>
                  <a:pt x="424" y="66"/>
                </a:lnTo>
                <a:lnTo>
                  <a:pt x="470" y="52"/>
                </a:lnTo>
                <a:lnTo>
                  <a:pt x="518" y="38"/>
                </a:lnTo>
                <a:lnTo>
                  <a:pt x="570" y="26"/>
                </a:lnTo>
                <a:lnTo>
                  <a:pt x="624" y="16"/>
                </a:lnTo>
                <a:lnTo>
                  <a:pt x="682" y="6"/>
                </a:lnTo>
                <a:lnTo>
                  <a:pt x="744" y="0"/>
                </a:lnTo>
              </a:path>
            </a:pathLst>
          </a:custGeom>
          <a:noFill/>
          <a:ln w="25400" cap="flat">
            <a:solidFill>
              <a:srgbClr val="CB2813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" name="Shape 11"/>
          <p:cNvSpPr/>
          <p:nvPr/>
        </p:nvSpPr>
        <p:spPr>
          <a:xfrm>
            <a:off x="8273122" y="2652712"/>
            <a:ext cx="777875" cy="1955006"/>
          </a:xfrm>
          <a:custGeom>
            <a:avLst/>
            <a:gdLst/>
            <a:ahLst/>
            <a:cxnLst/>
            <a:rect l="0" t="0" r="0" b="0"/>
            <a:pathLst>
              <a:path w="490" h="1642" extrusionOk="0">
                <a:moveTo>
                  <a:pt x="0" y="1642"/>
                </a:moveTo>
                <a:lnTo>
                  <a:pt x="0" y="1642"/>
                </a:lnTo>
                <a:lnTo>
                  <a:pt x="24" y="1624"/>
                </a:lnTo>
                <a:lnTo>
                  <a:pt x="50" y="1600"/>
                </a:lnTo>
                <a:lnTo>
                  <a:pt x="86" y="1564"/>
                </a:lnTo>
                <a:lnTo>
                  <a:pt x="126" y="1518"/>
                </a:lnTo>
                <a:lnTo>
                  <a:pt x="148" y="1490"/>
                </a:lnTo>
                <a:lnTo>
                  <a:pt x="172" y="1458"/>
                </a:lnTo>
                <a:lnTo>
                  <a:pt x="196" y="1424"/>
                </a:lnTo>
                <a:lnTo>
                  <a:pt x="220" y="1384"/>
                </a:lnTo>
                <a:lnTo>
                  <a:pt x="244" y="1344"/>
                </a:lnTo>
                <a:lnTo>
                  <a:pt x="268" y="1298"/>
                </a:lnTo>
                <a:lnTo>
                  <a:pt x="292" y="1248"/>
                </a:lnTo>
                <a:lnTo>
                  <a:pt x="316" y="1196"/>
                </a:lnTo>
                <a:lnTo>
                  <a:pt x="340" y="1138"/>
                </a:lnTo>
                <a:lnTo>
                  <a:pt x="362" y="1078"/>
                </a:lnTo>
                <a:lnTo>
                  <a:pt x="384" y="1014"/>
                </a:lnTo>
                <a:lnTo>
                  <a:pt x="404" y="944"/>
                </a:lnTo>
                <a:lnTo>
                  <a:pt x="422" y="870"/>
                </a:lnTo>
                <a:lnTo>
                  <a:pt x="438" y="792"/>
                </a:lnTo>
                <a:lnTo>
                  <a:pt x="454" y="710"/>
                </a:lnTo>
                <a:lnTo>
                  <a:pt x="466" y="624"/>
                </a:lnTo>
                <a:lnTo>
                  <a:pt x="476" y="532"/>
                </a:lnTo>
                <a:lnTo>
                  <a:pt x="484" y="436"/>
                </a:lnTo>
                <a:lnTo>
                  <a:pt x="488" y="334"/>
                </a:lnTo>
                <a:lnTo>
                  <a:pt x="490" y="228"/>
                </a:lnTo>
                <a:lnTo>
                  <a:pt x="488" y="118"/>
                </a:lnTo>
                <a:lnTo>
                  <a:pt x="484" y="0"/>
                </a:lnTo>
              </a:path>
            </a:pathLst>
          </a:custGeom>
          <a:noFill/>
          <a:ln w="25400" cap="flat">
            <a:solidFill>
              <a:srgbClr val="D0331F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title"/>
          </p:nvPr>
        </p:nvSpPr>
        <p:spPr>
          <a:xfrm rot="-180107">
            <a:off x="1177259" y="-15156"/>
            <a:ext cx="8220779" cy="85901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0"/>
              </a:spcBef>
              <a:buClr>
                <a:schemeClr val="lt1"/>
              </a:buClr>
              <a:buSzPct val="100000"/>
              <a:buFont typeface="Trebuchet MS"/>
              <a:buNone/>
              <a:defRPr sz="3600">
                <a:solidFill>
                  <a:schemeClr val="lt1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body" idx="1"/>
          </p:nvPr>
        </p:nvSpPr>
        <p:spPr>
          <a:xfrm>
            <a:off x="457200" y="1371600"/>
            <a:ext cx="8229600" cy="3165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>
              <a:spcBef>
                <a:spcPts val="600"/>
              </a:spcBef>
              <a:buClr>
                <a:schemeClr val="lt2"/>
              </a:buClr>
              <a:buSzPct val="100000"/>
              <a:buFont typeface="Trebuchet MS"/>
              <a:defRPr sz="30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1pPr>
            <a:lvl2pPr>
              <a:spcBef>
                <a:spcPts val="480"/>
              </a:spcBef>
              <a:buClr>
                <a:schemeClr val="lt2"/>
              </a:buClr>
              <a:buSzPct val="100000"/>
              <a:buFont typeface="Trebuchet MS"/>
              <a:defRPr sz="24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2pPr>
            <a:lvl3pPr>
              <a:spcBef>
                <a:spcPts val="480"/>
              </a:spcBef>
              <a:buClr>
                <a:schemeClr val="lt2"/>
              </a:buClr>
              <a:buSzPct val="100000"/>
              <a:buFont typeface="Trebuchet MS"/>
              <a:defRPr sz="24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3pPr>
            <a:lvl4pPr>
              <a:spcBef>
                <a:spcPts val="360"/>
              </a:spcBef>
              <a:buClr>
                <a:schemeClr val="lt2"/>
              </a:buClr>
              <a:buSzPct val="100000"/>
              <a:buFont typeface="Trebuchet MS"/>
              <a:defRPr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4pPr>
            <a:lvl5pPr>
              <a:spcBef>
                <a:spcPts val="360"/>
              </a:spcBef>
              <a:buClr>
                <a:schemeClr val="lt2"/>
              </a:buClr>
              <a:buSzPct val="100000"/>
              <a:buFont typeface="Trebuchet MS"/>
              <a:defRPr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5pPr>
            <a:lvl6pPr>
              <a:spcBef>
                <a:spcPts val="360"/>
              </a:spcBef>
              <a:buClr>
                <a:schemeClr val="lt2"/>
              </a:buClr>
              <a:buSzPct val="100000"/>
              <a:buFont typeface="Trebuchet MS"/>
              <a:defRPr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6pPr>
            <a:lvl7pPr>
              <a:spcBef>
                <a:spcPts val="360"/>
              </a:spcBef>
              <a:buClr>
                <a:schemeClr val="lt2"/>
              </a:buClr>
              <a:buSzPct val="100000"/>
              <a:buFont typeface="Trebuchet MS"/>
              <a:defRPr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7pPr>
            <a:lvl8pPr>
              <a:spcBef>
                <a:spcPts val="360"/>
              </a:spcBef>
              <a:buClr>
                <a:schemeClr val="lt2"/>
              </a:buClr>
              <a:buSzPct val="100000"/>
              <a:buFont typeface="Trebuchet MS"/>
              <a:defRPr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8pPr>
            <a:lvl9pPr>
              <a:spcBef>
                <a:spcPts val="360"/>
              </a:spcBef>
              <a:buClr>
                <a:schemeClr val="lt2"/>
              </a:buClr>
              <a:buSzPct val="100000"/>
              <a:buFont typeface="Trebuchet MS"/>
              <a:defRPr sz="1800">
                <a:solidFill>
                  <a:schemeClr val="lt2"/>
                </a:solidFill>
                <a:latin typeface="Trebuchet MS"/>
                <a:ea typeface="Trebuchet MS"/>
                <a:cs typeface="Trebuchet MS"/>
                <a:sym typeface="Trebuchet MS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5" r:id="rId7"/>
    <p:sldLayoutId id="2147483656" r:id="rId8"/>
    <p:sldLayoutId id="2147483657" r:id="rId9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19.gif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15.xml"/><Relationship Id="rId2" Type="http://schemas.openxmlformats.org/officeDocument/2006/relationships/audio" Target="../media/audio6.wav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27.gif"/><Relationship Id="rId4" Type="http://schemas.openxmlformats.org/officeDocument/2006/relationships/image" Target="../media/image26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 Now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elect two words from the following list: confident, cocky, humorous, serious. </a:t>
            </a:r>
          </a:p>
          <a:p>
            <a:endParaRPr lang="en-US" dirty="0"/>
          </a:p>
          <a:p>
            <a:r>
              <a:rPr lang="en-US" dirty="0" smtClean="0"/>
              <a:t>In your notebook, write the denotative </a:t>
            </a:r>
            <a:r>
              <a:rPr lang="en-US" dirty="0" smtClean="0"/>
              <a:t>(literal) meaning </a:t>
            </a:r>
            <a:r>
              <a:rPr lang="en-US" dirty="0"/>
              <a:t>and write whether it has a positive or negative connotation. </a:t>
            </a:r>
          </a:p>
        </p:txBody>
      </p:sp>
    </p:spTree>
    <p:extLst>
      <p:ext uri="{BB962C8B-B14F-4D97-AF65-F5344CB8AC3E}">
        <p14:creationId xmlns:p14="http://schemas.microsoft.com/office/powerpoint/2010/main" val="25978544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801416"/>
            <a:ext cx="8458200" cy="1102519"/>
          </a:xfrm>
        </p:spPr>
        <p:txBody>
          <a:bodyPr/>
          <a:lstStyle/>
          <a:p>
            <a:r>
              <a:rPr lang="en-US" sz="6000" smtClean="0">
                <a:latin typeface="Comic Sans MS" pitchFamily="66" charset="0"/>
              </a:rPr>
              <a:t>Which One?</a:t>
            </a:r>
            <a:endParaRPr lang="en-US" smtClean="0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925366"/>
            <a:ext cx="4953000" cy="1314450"/>
          </a:xfrm>
        </p:spPr>
        <p:txBody>
          <a:bodyPr/>
          <a:lstStyle/>
          <a:p>
            <a:pPr marL="63500" algn="ctr"/>
            <a:r>
              <a:rPr lang="en-US" smtClean="0"/>
              <a:t>Positive or Negative Connotation</a:t>
            </a:r>
          </a:p>
        </p:txBody>
      </p:sp>
    </p:spTree>
    <p:extLst>
      <p:ext uri="{BB962C8B-B14F-4D97-AF65-F5344CB8AC3E}">
        <p14:creationId xmlns:p14="http://schemas.microsoft.com/office/powerpoint/2010/main" val="3750168099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 build="p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smtClean="0">
                <a:latin typeface="Helvetica" charset="0"/>
              </a:rPr>
              <a:t>Positive Connotation</a:t>
            </a:r>
            <a:endParaRPr lang="en-US" smtClean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95350"/>
            <a:ext cx="8229600" cy="3886200"/>
          </a:xfrm>
        </p:spPr>
        <p:txBody>
          <a:bodyPr/>
          <a:lstStyle/>
          <a:p>
            <a:pPr algn="ctr"/>
            <a:r>
              <a:rPr lang="en-US" sz="7000" dirty="0" smtClean="0">
                <a:latin typeface="Trebuchet MS" pitchFamily="34" charset="0"/>
              </a:rPr>
              <a:t>immature</a:t>
            </a:r>
          </a:p>
          <a:p>
            <a:pPr algn="ctr"/>
            <a:endParaRPr lang="en-US" sz="7000" dirty="0" smtClean="0">
              <a:latin typeface="Trebuchet MS" pitchFamily="34" charset="0"/>
            </a:endParaRPr>
          </a:p>
          <a:p>
            <a:pPr algn="ctr"/>
            <a:r>
              <a:rPr lang="en-US" sz="7000" dirty="0" smtClean="0">
                <a:latin typeface="Trebuchet MS" pitchFamily="34" charset="0"/>
              </a:rPr>
              <a:t>youthful</a:t>
            </a:r>
          </a:p>
          <a:p>
            <a:endParaRPr lang="en-US" dirty="0" smtClean="0">
              <a:latin typeface="Trebuchet MS" pitchFamily="34" charset="0"/>
            </a:endParaRPr>
          </a:p>
          <a:p>
            <a:endParaRPr lang="en-US" dirty="0" smtClean="0">
              <a:latin typeface="Trebuchet MS" pitchFamily="34" charset="0"/>
            </a:endParaRPr>
          </a:p>
          <a:p>
            <a:endParaRPr lang="en-US" dirty="0" smtClean="0">
              <a:latin typeface="Trebuchet MS" pitchFamily="34" charset="0"/>
            </a:endParaRPr>
          </a:p>
          <a:p>
            <a:r>
              <a:rPr lang="en-US" sz="2000" i="1" dirty="0" smtClean="0">
                <a:latin typeface="Trebuchet MS" pitchFamily="34" charset="0"/>
                <a:hlinkClick r:id="rId3" action="ppaction://hlinksldjump"/>
              </a:rPr>
              <a:t>Back to Game</a:t>
            </a:r>
            <a:endParaRPr lang="en-US" dirty="0" smtClean="0">
              <a:latin typeface="Trebuchet MS" pitchFamily="34" charset="0"/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2440675" y="3333750"/>
            <a:ext cx="4114800" cy="1066800"/>
          </a:xfrm>
          <a:prstGeom prst="rect">
            <a:avLst/>
          </a:prstGeom>
          <a:noFill/>
          <a:ln w="762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endParaRPr lang="en-US">
              <a:solidFill>
                <a:srgbClr val="FFFF00"/>
              </a:solidFill>
              <a:latin typeface="Georgia" pitchFamily="18" charset="0"/>
            </a:endParaRPr>
          </a:p>
        </p:txBody>
      </p:sp>
      <p:pic>
        <p:nvPicPr>
          <p:cNvPr id="15362" name="Picture 2" descr="http://nabelkhatut.files.wordpress.com/2012/10/0511-1007-2821-0132_problem_child_throwing_a_paper_airplane_in_class_clipart_image.png?w=340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04950"/>
            <a:ext cx="2074175" cy="1988768"/>
          </a:xfrm>
          <a:prstGeom prst="rect">
            <a:avLst/>
          </a:prstGeom>
          <a:noFill/>
          <a:ln w="76200"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4" name="Picture 4" descr="http://4.bp.blogspot.com/-wXks7ECJvMI/TyiVuKXnJFI/AAAAAAAAFVI/7P1rF4-dyXQ/s1600/Rude+gesture_tnb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504950"/>
            <a:ext cx="1739137" cy="2425091"/>
          </a:xfrm>
          <a:prstGeom prst="rect">
            <a:avLst/>
          </a:prstGeom>
          <a:noFill/>
          <a:ln w="76200"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54220177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1" grpId="0" build="p" autoUpdateAnimBg="0"/>
      <p:bldP spid="32772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smtClean="0">
                <a:latin typeface="Helvetica" charset="0"/>
              </a:rPr>
              <a:t>Positive Connotation</a:t>
            </a:r>
            <a:endParaRPr lang="en-US" smtClean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7000" dirty="0" smtClean="0">
                <a:latin typeface="Trebuchet MS" pitchFamily="34" charset="0"/>
              </a:rPr>
              <a:t>limit</a:t>
            </a:r>
          </a:p>
          <a:p>
            <a:pPr algn="ctr"/>
            <a:endParaRPr lang="en-US" sz="7000" dirty="0" smtClean="0">
              <a:latin typeface="Trebuchet MS" pitchFamily="34" charset="0"/>
            </a:endParaRPr>
          </a:p>
          <a:p>
            <a:pPr algn="ctr"/>
            <a:r>
              <a:rPr lang="en-US" sz="7000" dirty="0" smtClean="0">
                <a:latin typeface="Trebuchet MS" pitchFamily="34" charset="0"/>
              </a:rPr>
              <a:t>restrict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i="1" dirty="0" smtClean="0">
                <a:latin typeface="Helvetica" charset="0"/>
                <a:hlinkClick r:id="rId3" action="ppaction://hlinksldjump"/>
              </a:rPr>
              <a:t>Back to Game</a:t>
            </a:r>
            <a:endParaRPr lang="en-US" dirty="0" smtClean="0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3200400" y="1482488"/>
            <a:ext cx="2667000" cy="1165462"/>
          </a:xfrm>
          <a:prstGeom prst="rect">
            <a:avLst/>
          </a:prstGeom>
          <a:noFill/>
          <a:ln w="762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Georgia" pitchFamily="18" charset="0"/>
            </a:endParaRPr>
          </a:p>
        </p:txBody>
      </p:sp>
      <p:pic>
        <p:nvPicPr>
          <p:cNvPr id="14338" name="Picture 2" descr="http://www.illustrationsof.com/royalty-free-restricted-clipart-illustration-1127607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41" b="9289"/>
          <a:stretch/>
        </p:blipFill>
        <p:spPr bwMode="auto">
          <a:xfrm>
            <a:off x="371374" y="1962150"/>
            <a:ext cx="2448026" cy="2209800"/>
          </a:xfrm>
          <a:prstGeom prst="rect">
            <a:avLst/>
          </a:prstGeom>
          <a:noFill/>
          <a:ln w="76200"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http://etc.usf.edu/clipart/74500/74547/74547_75_r2-1_25_b_sm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1543049"/>
            <a:ext cx="2400300" cy="3048001"/>
          </a:xfrm>
          <a:prstGeom prst="rect">
            <a:avLst/>
          </a:prstGeom>
          <a:noFill/>
          <a:ln w="76200"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04230065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Breaking Glas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5" grpId="0" build="p" autoUpdateAnimBg="0"/>
      <p:bldP spid="3379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smtClean="0">
                <a:latin typeface="Helvetica" charset="0"/>
              </a:rPr>
              <a:t>Positive Connotation</a:t>
            </a:r>
            <a:endParaRPr lang="en-US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123950"/>
            <a:ext cx="8229600" cy="3165899"/>
          </a:xfrm>
        </p:spPr>
        <p:txBody>
          <a:bodyPr/>
          <a:lstStyle/>
          <a:p>
            <a:pPr algn="ctr"/>
            <a:r>
              <a:rPr lang="en-US" sz="7000" dirty="0" smtClean="0">
                <a:latin typeface="Trebuchet MS" pitchFamily="34" charset="0"/>
              </a:rPr>
              <a:t>filthy</a:t>
            </a:r>
          </a:p>
          <a:p>
            <a:pPr algn="ctr"/>
            <a:endParaRPr lang="en-US" sz="7000" dirty="0" smtClean="0">
              <a:latin typeface="Trebuchet MS" pitchFamily="34" charset="0"/>
            </a:endParaRPr>
          </a:p>
          <a:p>
            <a:pPr algn="ctr"/>
            <a:r>
              <a:rPr lang="en-US" sz="7000" dirty="0" smtClean="0">
                <a:latin typeface="Trebuchet MS" pitchFamily="34" charset="0"/>
              </a:rPr>
              <a:t>dirty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i="1" dirty="0" smtClean="0">
                <a:latin typeface="Helvetica" charset="0"/>
                <a:hlinkClick r:id="rId3" action="ppaction://hlinksldjump"/>
              </a:rPr>
              <a:t>Back to Game</a:t>
            </a:r>
            <a:endParaRPr lang="en-US" dirty="0" smtClean="0"/>
          </a:p>
        </p:txBody>
      </p:sp>
      <p:sp>
        <p:nvSpPr>
          <p:cNvPr id="34820" name="Rectangle 4"/>
          <p:cNvSpPr>
            <a:spLocks noChangeArrowheads="1"/>
          </p:cNvSpPr>
          <p:nvPr/>
        </p:nvSpPr>
        <p:spPr bwMode="auto">
          <a:xfrm>
            <a:off x="3352800" y="3409950"/>
            <a:ext cx="2438400" cy="1295400"/>
          </a:xfrm>
          <a:prstGeom prst="rect">
            <a:avLst/>
          </a:prstGeom>
          <a:noFill/>
          <a:ln w="762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Georgia" pitchFamily="18" charset="0"/>
            </a:endParaRPr>
          </a:p>
        </p:txBody>
      </p:sp>
      <p:pic>
        <p:nvPicPr>
          <p:cNvPr id="13314" name="Picture 2" descr="http://www.clipartguide.com/_named_clipart_images/0511-1009-2417-0160_Cartoon_of_a_Dirty_Little_Boy_Playing_in_the_Mud_clipart_imag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225" y="1352550"/>
            <a:ext cx="2771775" cy="3333750"/>
          </a:xfrm>
          <a:prstGeom prst="rect">
            <a:avLst/>
          </a:prstGeom>
          <a:noFill/>
          <a:ln w="76200"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6" name="Picture 4" descr="http://vecto.rs/175/vector-of-a-happy-cartoon-boy-playing-in-mud-by-ron-leishman-43186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49"/>
          <a:stretch/>
        </p:blipFill>
        <p:spPr bwMode="auto">
          <a:xfrm>
            <a:off x="6019800" y="1352550"/>
            <a:ext cx="2771775" cy="3333750"/>
          </a:xfrm>
          <a:prstGeom prst="rect">
            <a:avLst/>
          </a:prstGeom>
          <a:noFill/>
          <a:ln w="76200"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1203604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sh Register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9" grpId="0" build="p" autoUpdateAnimBg="0"/>
      <p:bldP spid="3482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smtClean="0">
                <a:latin typeface="Helvetica" charset="0"/>
              </a:rPr>
              <a:t>Negative Connotation</a:t>
            </a:r>
            <a:endParaRPr lang="en-US" smtClean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7000" dirty="0" smtClean="0">
                <a:latin typeface="Trebuchet MS" pitchFamily="34" charset="0"/>
              </a:rPr>
              <a:t>stingy</a:t>
            </a:r>
          </a:p>
          <a:p>
            <a:pPr algn="ctr"/>
            <a:endParaRPr lang="en-US" sz="7000" dirty="0" smtClean="0">
              <a:latin typeface="Trebuchet MS" pitchFamily="34" charset="0"/>
            </a:endParaRPr>
          </a:p>
          <a:p>
            <a:pPr algn="ctr"/>
            <a:r>
              <a:rPr lang="en-US" sz="7000" dirty="0" smtClean="0">
                <a:latin typeface="Trebuchet MS" pitchFamily="34" charset="0"/>
              </a:rPr>
              <a:t>thrifty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b="1" dirty="0" smtClean="0">
                <a:latin typeface="Helvetica" charset="0"/>
                <a:hlinkClick r:id="rId3" action="ppaction://hlinksldjump"/>
              </a:rPr>
              <a:t>Back to Game</a:t>
            </a:r>
            <a:endParaRPr lang="en-US" dirty="0" smtClean="0"/>
          </a:p>
        </p:txBody>
      </p:sp>
      <p:sp>
        <p:nvSpPr>
          <p:cNvPr id="35844" name="Rectangle 4"/>
          <p:cNvSpPr>
            <a:spLocks noChangeArrowheads="1"/>
          </p:cNvSpPr>
          <p:nvPr/>
        </p:nvSpPr>
        <p:spPr bwMode="auto">
          <a:xfrm>
            <a:off x="3276600" y="1581150"/>
            <a:ext cx="2590800" cy="1143000"/>
          </a:xfrm>
          <a:prstGeom prst="rect">
            <a:avLst/>
          </a:prstGeom>
          <a:noFill/>
          <a:ln w="762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Georgia" pitchFamily="18" charset="0"/>
            </a:endParaRPr>
          </a:p>
        </p:txBody>
      </p:sp>
      <p:pic>
        <p:nvPicPr>
          <p:cNvPr id="12290" name="Picture 2" descr="http://firstcreditcardsinfo.com/wp-content/uploads/2014/06/saving-money-clipartsaving-money-online---thrifty-nifty-mommy-1t1vh3do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757333"/>
            <a:ext cx="2743200" cy="2795617"/>
          </a:xfrm>
          <a:prstGeom prst="rect">
            <a:avLst/>
          </a:prstGeom>
          <a:noFill/>
          <a:ln w="76200"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http://www.clipartguide.com/_named_clipart_images/0511-0809-0702-2621_Miserly_Man_Pinching_a_Penny_Clip_Art_clipart_image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0" y="1757333"/>
            <a:ext cx="2446863" cy="2795617"/>
          </a:xfrm>
          <a:prstGeom prst="rect">
            <a:avLst/>
          </a:prstGeom>
          <a:noFill/>
          <a:ln w="76200"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730023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build="p" autoUpdateAnimBg="0"/>
      <p:bldP spid="3584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smtClean="0">
                <a:latin typeface="Helvetica" charset="0"/>
              </a:rPr>
              <a:t>Negative Connotation</a:t>
            </a:r>
            <a:endParaRPr lang="en-US" smtClean="0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88850"/>
            <a:ext cx="8229600" cy="3165899"/>
          </a:xfrm>
        </p:spPr>
        <p:txBody>
          <a:bodyPr/>
          <a:lstStyle/>
          <a:p>
            <a:pPr algn="ctr"/>
            <a:r>
              <a:rPr lang="en-US" sz="6000" dirty="0" smtClean="0">
                <a:latin typeface="Helvetica" charset="0"/>
              </a:rPr>
              <a:t>cluttered</a:t>
            </a:r>
            <a:endParaRPr lang="en-US" sz="6000" dirty="0" smtClean="0"/>
          </a:p>
          <a:p>
            <a:pPr algn="ctr"/>
            <a:endParaRPr lang="en-US" sz="6000" dirty="0" smtClean="0"/>
          </a:p>
          <a:p>
            <a:pPr algn="ctr"/>
            <a:r>
              <a:rPr lang="en-US" sz="6000" dirty="0" smtClean="0">
                <a:latin typeface="Helvetica" charset="0"/>
              </a:rPr>
              <a:t>messy</a:t>
            </a:r>
            <a:endParaRPr lang="en-US" sz="6000" dirty="0" smtClean="0"/>
          </a:p>
          <a:p>
            <a:endParaRPr lang="en-US" sz="6000" dirty="0" smtClean="0"/>
          </a:p>
          <a:p>
            <a:endParaRPr lang="en-US" sz="6000" dirty="0" smtClean="0"/>
          </a:p>
          <a:p>
            <a:endParaRPr lang="en-US" sz="6000" dirty="0" smtClean="0"/>
          </a:p>
          <a:p>
            <a:r>
              <a:rPr lang="en-US" sz="6000" i="1" dirty="0" smtClean="0">
                <a:latin typeface="Helvetica" charset="0"/>
                <a:hlinkClick r:id="rId3" action="ppaction://hlinksldjump"/>
              </a:rPr>
              <a:t>Back to Game</a:t>
            </a:r>
            <a:endParaRPr lang="en-US" sz="6000" dirty="0" smtClean="0"/>
          </a:p>
        </p:txBody>
      </p:sp>
      <p:sp>
        <p:nvSpPr>
          <p:cNvPr id="36869" name="Rectangle 5"/>
          <p:cNvSpPr>
            <a:spLocks noChangeArrowheads="1"/>
          </p:cNvSpPr>
          <p:nvPr/>
        </p:nvSpPr>
        <p:spPr bwMode="auto">
          <a:xfrm>
            <a:off x="2743200" y="3490046"/>
            <a:ext cx="3048000" cy="914400"/>
          </a:xfrm>
          <a:prstGeom prst="rect">
            <a:avLst/>
          </a:prstGeom>
          <a:noFill/>
          <a:ln w="762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Georgia" pitchFamily="18" charset="0"/>
            </a:endParaRPr>
          </a:p>
        </p:txBody>
      </p:sp>
      <p:pic>
        <p:nvPicPr>
          <p:cNvPr id="11266" name="Picture 2" descr="http://writeonwednesday.files.wordpress.com/2012/01/70805-royalty-free-rf-clipart-illustration-of-a-woman-reaching-over-her-messy-desk-to-grab-a-paper-1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799" b="19443"/>
          <a:stretch/>
        </p:blipFill>
        <p:spPr bwMode="auto">
          <a:xfrm>
            <a:off x="152400" y="1667936"/>
            <a:ext cx="2286000" cy="2275414"/>
          </a:xfrm>
          <a:prstGeom prst="rect">
            <a:avLst/>
          </a:prstGeom>
          <a:noFill/>
          <a:ln w="76200"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http://vasportzone.net/wp-content/uploads/2013/09/messy-bedroom-clipar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1047750"/>
            <a:ext cx="3081406" cy="2035212"/>
          </a:xfrm>
          <a:prstGeom prst="rect">
            <a:avLst/>
          </a:prstGeom>
          <a:noFill/>
          <a:ln w="76200">
            <a:solidFill>
              <a:schemeClr val="bg2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77249579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ive By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7" grpId="0" build="p" autoUpdateAnimBg="0"/>
      <p:bldP spid="3686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5400" b="1" smtClean="0">
                <a:latin typeface="Helvetica" charset="0"/>
              </a:rPr>
              <a:t>Negative Connotation</a:t>
            </a:r>
            <a:endParaRPr lang="en-US" smtClean="0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7000" dirty="0" smtClean="0">
                <a:latin typeface="Helvetica" charset="0"/>
              </a:rPr>
              <a:t>unusual</a:t>
            </a:r>
            <a:endParaRPr lang="en-US" sz="7000" dirty="0" smtClean="0"/>
          </a:p>
          <a:p>
            <a:pPr algn="ctr"/>
            <a:endParaRPr lang="en-US" sz="7000" dirty="0" smtClean="0"/>
          </a:p>
          <a:p>
            <a:pPr algn="ctr"/>
            <a:r>
              <a:rPr lang="en-US" sz="7000" dirty="0" smtClean="0">
                <a:latin typeface="Helvetica" charset="0"/>
              </a:rPr>
              <a:t>weird</a:t>
            </a:r>
            <a:endParaRPr lang="en-US" sz="70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i="1" dirty="0" smtClean="0">
                <a:latin typeface="Helvetica" charset="0"/>
                <a:hlinkClick r:id="rId3" action="ppaction://hlinksldjump"/>
              </a:rPr>
              <a:t>Back to Game</a:t>
            </a:r>
            <a:endParaRPr lang="en-US" dirty="0" smtClean="0"/>
          </a:p>
        </p:txBody>
      </p:sp>
      <p:sp>
        <p:nvSpPr>
          <p:cNvPr id="37893" name="Rectangle 5"/>
          <p:cNvSpPr>
            <a:spLocks noChangeArrowheads="1"/>
          </p:cNvSpPr>
          <p:nvPr/>
        </p:nvSpPr>
        <p:spPr bwMode="auto">
          <a:xfrm>
            <a:off x="3124200" y="3867150"/>
            <a:ext cx="2819400" cy="990600"/>
          </a:xfrm>
          <a:prstGeom prst="rect">
            <a:avLst/>
          </a:prstGeom>
          <a:noFill/>
          <a:ln w="76200" cap="sq">
            <a:solidFill>
              <a:srgbClr val="FFFF00"/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endParaRPr lang="en-US">
              <a:latin typeface="Georgia" pitchFamily="18" charset="0"/>
            </a:endParaRPr>
          </a:p>
        </p:txBody>
      </p:sp>
      <p:pic>
        <p:nvPicPr>
          <p:cNvPr id="10242" name="Picture 2" descr="https://encrypted-tbn3.gstatic.com/images?q=tbn:ANd9GcT6QK0yCH_wLA9-_tmdAaIwcClAPAqGUZ6jpw8-MWEMj7oZgenaQOV_jhd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2038350"/>
            <a:ext cx="1676400" cy="1676400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www.crazywebsite.com/Website-Clipart-Pictures-Videos/Alien-Visitors-Spacecraft-UFO-Sightings-UAP-Flying-Saucers/Strange_One-Eyed_Alien_Looking_Evidence-1md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77000" y="1487570"/>
            <a:ext cx="2266950" cy="2227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5828117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7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Drum Roll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 autoUpdateAnimBg="0"/>
      <p:bldP spid="3789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57200" y="1801416"/>
            <a:ext cx="8458200" cy="1102519"/>
          </a:xfrm>
        </p:spPr>
        <p:txBody>
          <a:bodyPr/>
          <a:lstStyle/>
          <a:p>
            <a:r>
              <a:rPr lang="en-US" sz="6000" b="1" i="1" smtClean="0">
                <a:solidFill>
                  <a:srgbClr val="FFFF00"/>
                </a:solidFill>
                <a:latin typeface="Comic Sans MS" pitchFamily="66" charset="0"/>
              </a:rPr>
              <a:t>Well Done!</a:t>
            </a:r>
            <a:endParaRPr lang="en-US" smtClean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925366"/>
            <a:ext cx="4953000" cy="1314450"/>
          </a:xfrm>
        </p:spPr>
        <p:txBody>
          <a:bodyPr/>
          <a:lstStyle/>
          <a:p>
            <a:pPr marL="63500"/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30785966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40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5" grpId="0" build="p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Shape 103"/>
          <p:cNvSpPr txBox="1">
            <a:spLocks noGrp="1"/>
          </p:cNvSpPr>
          <p:nvPr>
            <p:ph type="title"/>
          </p:nvPr>
        </p:nvSpPr>
        <p:spPr>
          <a:xfrm rot="-228134">
            <a:off x="1184357" y="-16296"/>
            <a:ext cx="8215583" cy="85972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-US" dirty="0" smtClean="0"/>
              <a:t>Let’s Look Closer</a:t>
            </a:r>
            <a:endParaRPr dirty="0"/>
          </a:p>
        </p:txBody>
      </p:sp>
      <p:sp>
        <p:nvSpPr>
          <p:cNvPr id="104" name="Shape 104"/>
          <p:cNvSpPr txBox="1">
            <a:spLocks noGrp="1"/>
          </p:cNvSpPr>
          <p:nvPr>
            <p:ph type="body" idx="1"/>
          </p:nvPr>
        </p:nvSpPr>
        <p:spPr>
          <a:xfrm rot="-125">
            <a:off x="-62" y="895500"/>
            <a:ext cx="8229600" cy="339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indent="-457200">
              <a:spcBef>
                <a:spcPts val="0"/>
              </a:spcBef>
              <a:buFont typeface="Arial" pitchFamily="34" charset="0"/>
              <a:buChar char="•"/>
            </a:pPr>
            <a:r>
              <a:rPr lang="en-US" sz="2500" dirty="0" smtClean="0"/>
              <a:t>What is the denotative meaning of </a:t>
            </a:r>
            <a:r>
              <a:rPr lang="en-US" sz="2500" dirty="0" smtClean="0"/>
              <a:t>“Home”?</a:t>
            </a:r>
          </a:p>
          <a:p>
            <a:pPr>
              <a:spcBef>
                <a:spcPts val="0"/>
              </a:spcBef>
            </a:pPr>
            <a:r>
              <a:rPr lang="en-US" sz="2500" dirty="0" smtClean="0"/>
              <a:t>	</a:t>
            </a: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A place to live</a:t>
            </a:r>
            <a:r>
              <a:rPr lang="en-US" sz="2500" dirty="0" smtClean="0">
                <a:sym typeface="Wingdings" pitchFamily="2" charset="2"/>
              </a:rPr>
              <a:t/>
            </a:r>
            <a:br>
              <a:rPr lang="en-US" sz="2500" dirty="0" smtClean="0">
                <a:sym typeface="Wingdings" pitchFamily="2" charset="2"/>
              </a:rPr>
            </a:br>
            <a:endParaRPr lang="en-US" sz="2500" dirty="0" smtClean="0"/>
          </a:p>
          <a:p>
            <a:pPr marL="457200" indent="-457200">
              <a:buFont typeface="Arial" pitchFamily="34" charset="0"/>
              <a:buChar char="•"/>
            </a:pPr>
            <a:r>
              <a:rPr lang="en-US" sz="2500" dirty="0" smtClean="0"/>
              <a:t>Think about the connotative meanings of the words that relate to </a:t>
            </a:r>
            <a:r>
              <a:rPr lang="en-US" sz="2500" dirty="0"/>
              <a:t>“Home</a:t>
            </a:r>
            <a:r>
              <a:rPr lang="en-US" sz="2500" dirty="0" smtClean="0"/>
              <a:t>” (Positive / Negative?) –</a:t>
            </a:r>
            <a:br>
              <a:rPr lang="en-US" sz="2500" dirty="0" smtClean="0"/>
            </a:br>
            <a:r>
              <a:rPr lang="en-US" sz="2500" dirty="0" smtClean="0"/>
              <a:t> What TONE do these words create?</a:t>
            </a:r>
          </a:p>
          <a:p>
            <a:r>
              <a:rPr lang="en-US" sz="2500" dirty="0"/>
              <a:t>	</a:t>
            </a: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House?		 Shack?</a:t>
            </a:r>
          </a:p>
          <a:p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	</a:t>
            </a: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Abode?		 Mansion?</a:t>
            </a:r>
          </a:p>
          <a:p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	</a:t>
            </a: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Shelter?		 Hut?</a:t>
            </a:r>
          </a:p>
          <a:p>
            <a:r>
              <a:rPr lang="en-US" sz="25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	</a:t>
            </a:r>
            <a:r>
              <a:rPr lang="en-US" sz="25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itchFamily="2" charset="2"/>
              </a:rPr>
              <a:t> Estate?</a:t>
            </a:r>
            <a:endParaRPr lang="en-US" sz="2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spcBef>
                <a:spcPts val="0"/>
              </a:spcBef>
              <a:buFont typeface="Arial" pitchFamily="34" charset="0"/>
              <a:buChar char="•"/>
            </a:pPr>
            <a:endParaRPr dirty="0"/>
          </a:p>
        </p:txBody>
      </p:sp>
      <p:pic>
        <p:nvPicPr>
          <p:cNvPr id="1026" name="Picture 2" descr="http://jsins.net/photo_gallery/HouseClipa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3057525"/>
            <a:ext cx="1647825" cy="1114425"/>
          </a:xfrm>
          <a:prstGeom prst="rect">
            <a:avLst/>
          </a:prstGeom>
          <a:noFill/>
          <a:ln w="76200"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clipartoday.com/_thumbs/022/Structures_and_Buildings/community_homes_203629_tnb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9833" y="3333038"/>
            <a:ext cx="1203325" cy="1120811"/>
          </a:xfrm>
          <a:prstGeom prst="rect">
            <a:avLst/>
          </a:prstGeom>
          <a:noFill/>
          <a:ln w="76200"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encrypted-tbn2.gstatic.com/images?q=tbn:ANd9GcRCO8tYFsif1HyZGj009J3VQqInRCrPELOZmyXB8K8VV6J9ezCD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895350"/>
            <a:ext cx="1524000" cy="1052245"/>
          </a:xfrm>
          <a:prstGeom prst="rect">
            <a:avLst/>
          </a:prstGeom>
          <a:noFill/>
          <a:ln w="76200">
            <a:solidFill>
              <a:schemeClr val="tx2">
                <a:lumMod val="50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ut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 Your Own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" y="1047750"/>
            <a:ext cx="5791200" cy="3733800"/>
          </a:xfrm>
          <a:solidFill>
            <a:schemeClr val="accent6"/>
          </a:solidFill>
          <a:ln w="76200">
            <a:solidFill>
              <a:srgbClr val="FFFF00"/>
            </a:solidFill>
          </a:ln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Create your own list of at least </a:t>
            </a:r>
            <a:r>
              <a:rPr lang="en-US" sz="20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WORDS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What are the </a:t>
            </a:r>
            <a:r>
              <a:rPr lang="en-US" sz="20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DENOTATIONS</a:t>
            </a:r>
            <a:r>
              <a:rPr lang="en-US" sz="2000" dirty="0" smtClean="0"/>
              <a:t> of your words?</a:t>
            </a:r>
            <a:br>
              <a:rPr lang="en-US" sz="2000" dirty="0" smtClean="0"/>
            </a:br>
            <a:endParaRPr lang="en-US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000" dirty="0" smtClean="0"/>
              <a:t>What other words </a:t>
            </a:r>
            <a:r>
              <a:rPr lang="en-US" sz="20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RELATE</a:t>
            </a:r>
            <a:r>
              <a:rPr lang="en-US" sz="2000" dirty="0" smtClean="0"/>
              <a:t> to the main word?</a:t>
            </a:r>
            <a:br>
              <a:rPr lang="en-US" sz="2000" dirty="0" smtClean="0"/>
            </a:br>
            <a:endParaRPr lang="en-US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en-US" sz="2000" dirty="0"/>
              <a:t>Think about the </a:t>
            </a:r>
            <a:r>
              <a:rPr lang="en-US" sz="2000" b="1" u="sng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CONNOTATIVE</a:t>
            </a:r>
            <a:r>
              <a:rPr lang="en-US" sz="2000" dirty="0" smtClean="0"/>
              <a:t> </a:t>
            </a:r>
            <a:r>
              <a:rPr lang="en-US" sz="2000" dirty="0"/>
              <a:t>meanings of the words that relate to </a:t>
            </a:r>
            <a:r>
              <a:rPr lang="en-US" sz="2000" dirty="0" smtClean="0"/>
              <a:t>your word </a:t>
            </a:r>
            <a:br>
              <a:rPr lang="en-US" sz="2000" dirty="0" smtClean="0"/>
            </a:br>
            <a:r>
              <a:rPr lang="en-US" sz="2000" dirty="0" smtClean="0">
                <a:solidFill>
                  <a:srgbClr val="FFFF00"/>
                </a:solidFill>
              </a:rPr>
              <a:t>(Positive / Negative?)-</a:t>
            </a:r>
            <a:r>
              <a:rPr lang="en-US" sz="2000" dirty="0"/>
              <a:t/>
            </a:r>
            <a:br>
              <a:rPr lang="en-US" sz="2000" dirty="0"/>
            </a:br>
            <a:r>
              <a:rPr lang="en-US" sz="2000" dirty="0"/>
              <a:t> </a:t>
            </a:r>
            <a:r>
              <a:rPr lang="en-US" sz="2000" dirty="0" smtClean="0">
                <a:sym typeface="Wingdings" pitchFamily="2" charset="2"/>
              </a:rPr>
              <a:t> </a:t>
            </a:r>
            <a:r>
              <a:rPr lang="en-US" sz="2000" dirty="0" smtClean="0"/>
              <a:t>What </a:t>
            </a:r>
            <a:r>
              <a:rPr lang="en-US" sz="2000" b="1" u="sng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TONE</a:t>
            </a:r>
            <a:r>
              <a:rPr lang="en-US" sz="2000" dirty="0"/>
              <a:t> do these words create?</a:t>
            </a:r>
          </a:p>
          <a:p>
            <a:pPr marL="514350" indent="-514350">
              <a:buFont typeface="+mj-lt"/>
              <a:buAutoNum type="arabicPeriod"/>
            </a:pPr>
            <a:endParaRPr lang="en-US" dirty="0" smtClean="0"/>
          </a:p>
          <a:p>
            <a:pPr marL="514350" indent="-514350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Cloud Callout 3"/>
          <p:cNvSpPr/>
          <p:nvPr/>
        </p:nvSpPr>
        <p:spPr>
          <a:xfrm>
            <a:off x="5867400" y="514350"/>
            <a:ext cx="2971800" cy="2590800"/>
          </a:xfrm>
          <a:prstGeom prst="cloudCallout">
            <a:avLst>
              <a:gd name="adj1" fmla="val 46971"/>
              <a:gd name="adj2" fmla="val 78782"/>
            </a:avLst>
          </a:prstGeom>
          <a:solidFill>
            <a:schemeClr val="tx2">
              <a:lumMod val="75000"/>
            </a:schemeClr>
          </a:solidFill>
          <a:ln w="57150"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172200" y="1047750"/>
            <a:ext cx="25146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>
                <a:solidFill>
                  <a:srgbClr val="C00000"/>
                </a:solidFill>
              </a:rPr>
              <a:t>Words to Spark Your Thinking</a:t>
            </a:r>
            <a:endParaRPr lang="en-US" b="1" u="sng" dirty="0">
              <a:solidFill>
                <a:srgbClr val="C000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C00000"/>
                </a:solidFill>
              </a:rPr>
              <a:t>Skinny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C00000"/>
                </a:solidFill>
              </a:rPr>
              <a:t>Cheap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800" b="1" dirty="0" smtClean="0">
                <a:solidFill>
                  <a:srgbClr val="C00000"/>
                </a:solidFill>
              </a:rPr>
              <a:t>Attractive</a:t>
            </a:r>
          </a:p>
          <a:p>
            <a:pPr algn="ctr"/>
            <a:endParaRPr lang="en-US" b="1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0" y="3257550"/>
            <a:ext cx="1905000" cy="1169551"/>
          </a:xfrm>
          <a:prstGeom prst="rect">
            <a:avLst/>
          </a:prstGeom>
          <a:solidFill>
            <a:schemeClr val="bg1">
              <a:lumMod val="75000"/>
            </a:schemeClr>
          </a:solidFill>
          <a:ln w="76200">
            <a:solidFill>
              <a:schemeClr val="accent6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b="1" u="sng" dirty="0" smtClean="0"/>
              <a:t>If You Finish Early:</a:t>
            </a:r>
          </a:p>
          <a:p>
            <a:pPr algn="ctr"/>
            <a:r>
              <a:rPr lang="en-US" b="1" dirty="0" smtClean="0"/>
              <a:t>Draw pictures to illustrate a word and its list you created!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5387297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hape 68"/>
          <p:cNvSpPr txBox="1">
            <a:spLocks noGrp="1"/>
          </p:cNvSpPr>
          <p:nvPr>
            <p:ph type="ctrTitle"/>
          </p:nvPr>
        </p:nvSpPr>
        <p:spPr>
          <a:xfrm rot="-183793">
            <a:off x="784816" y="1260885"/>
            <a:ext cx="8005538" cy="1067996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" sz="4600" dirty="0" smtClean="0"/>
              <a:t>Denotaion &amp; Connotation</a:t>
            </a:r>
            <a:endParaRPr lang="en" sz="4600" dirty="0"/>
          </a:p>
        </p:txBody>
      </p:sp>
      <p:sp>
        <p:nvSpPr>
          <p:cNvPr id="69" name="Shape 69"/>
          <p:cNvSpPr txBox="1">
            <a:spLocks noGrp="1"/>
          </p:cNvSpPr>
          <p:nvPr>
            <p:ph type="subTitle" idx="1"/>
          </p:nvPr>
        </p:nvSpPr>
        <p:spPr>
          <a:xfrm rot="-186991">
            <a:off x="1102116" y="2505546"/>
            <a:ext cx="7576304" cy="393946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 marL="406400" indent="-342900">
              <a:buFont typeface="Arial" pitchFamily="34" charset="0"/>
              <a:buChar char="•"/>
            </a:pPr>
            <a:r>
              <a:rPr lang="en-US" dirty="0"/>
              <a:t>The dictionary definition. </a:t>
            </a:r>
          </a:p>
          <a:p>
            <a:pPr marL="406400" indent="-342900">
              <a:buFont typeface="Arial" pitchFamily="34" charset="0"/>
              <a:buChar char="•"/>
            </a:pPr>
            <a:r>
              <a:rPr lang="en-US" dirty="0"/>
              <a:t>The additional meaning a word may carry.</a:t>
            </a:r>
          </a:p>
          <a:p>
            <a:pPr>
              <a:spcBef>
                <a:spcPts val="0"/>
              </a:spcBef>
              <a:buNone/>
            </a:pPr>
            <a:endParaRPr dirty="0"/>
          </a:p>
        </p:txBody>
      </p:sp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Read Chapter 18 of </a:t>
            </a:r>
            <a:r>
              <a:rPr lang="en-US" u="sng" dirty="0" smtClean="0"/>
              <a:t>Lightning Thief</a:t>
            </a:r>
          </a:p>
          <a:p>
            <a:endParaRPr lang="en-US" dirty="0"/>
          </a:p>
          <a:p>
            <a:r>
              <a:rPr lang="en-US" dirty="0" smtClean="0"/>
              <a:t>	</a:t>
            </a:r>
            <a:r>
              <a:rPr lang="en-US" dirty="0" smtClean="0">
                <a:sym typeface="Wingdings" pitchFamily="2" charset="2"/>
              </a:rPr>
              <a:t> Select </a:t>
            </a:r>
            <a:r>
              <a:rPr lang="en-US" dirty="0" smtClean="0">
                <a:solidFill>
                  <a:srgbClr val="FFFF00"/>
                </a:solidFill>
                <a:sym typeface="Wingdings" pitchFamily="2" charset="2"/>
              </a:rPr>
              <a:t>5 words </a:t>
            </a:r>
            <a:r>
              <a:rPr lang="en-US" dirty="0" smtClean="0">
                <a:sym typeface="Wingdings" pitchFamily="2" charset="2"/>
              </a:rPr>
              <a:t>and write their</a:t>
            </a:r>
            <a:br>
              <a:rPr lang="en-US" dirty="0" smtClean="0">
                <a:sym typeface="Wingdings" pitchFamily="2" charset="2"/>
              </a:rPr>
            </a:br>
            <a:r>
              <a:rPr lang="en-US" dirty="0" smtClean="0">
                <a:solidFill>
                  <a:srgbClr val="FFFF00"/>
                </a:solidFill>
                <a:sym typeface="Wingdings" pitchFamily="2" charset="2"/>
              </a:rPr>
              <a:t>              DENNOTATIVE</a:t>
            </a:r>
            <a:r>
              <a:rPr lang="en-US" dirty="0" smtClean="0">
                <a:sym typeface="Wingdings" pitchFamily="2" charset="2"/>
              </a:rPr>
              <a:t> and </a:t>
            </a:r>
            <a:r>
              <a:rPr lang="en-US" dirty="0" smtClean="0">
                <a:solidFill>
                  <a:srgbClr val="FFFF00"/>
                </a:solidFill>
                <a:sym typeface="Wingdings" pitchFamily="2" charset="2"/>
              </a:rPr>
              <a:t>CONNOTATIVE</a:t>
            </a:r>
            <a:br>
              <a:rPr lang="en-US" dirty="0" smtClean="0">
                <a:solidFill>
                  <a:srgbClr val="FFFF00"/>
                </a:solidFill>
                <a:sym typeface="Wingdings" pitchFamily="2" charset="2"/>
              </a:rPr>
            </a:br>
            <a:r>
              <a:rPr lang="en-US" dirty="0">
                <a:sym typeface="Wingdings" pitchFamily="2" charset="2"/>
              </a:rPr>
              <a:t> </a:t>
            </a:r>
            <a:r>
              <a:rPr lang="en-US" dirty="0" smtClean="0">
                <a:sym typeface="Wingdings" pitchFamily="2" charset="2"/>
              </a:rPr>
              <a:t>               meanings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13599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Question?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sz="5500" b="1" dirty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uDaw" pitchFamily="2" charset="0"/>
              </a:rPr>
              <a:t>Is there more to a word than how it is defined in the dictionary</a:t>
            </a:r>
            <a:r>
              <a:rPr lang="en-US" sz="5500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nuDaw" pitchFamily="2" charset="0"/>
              </a:rPr>
              <a:t>????</a:t>
            </a:r>
          </a:p>
          <a:p>
            <a:pPr algn="ctr"/>
            <a:endParaRPr lang="en-US" sz="5500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nuDaw" pitchFamily="2" charset="0"/>
            </a:endParaRPr>
          </a:p>
          <a:p>
            <a:pPr algn="ctr"/>
            <a:endParaRPr lang="en-US" sz="55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5" descr="c:\Program Files\Microsoft Office\Clipart\corpbas\j0078711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16708" y="2724150"/>
            <a:ext cx="1093492" cy="1727547"/>
          </a:xfrm>
          <a:prstGeom prst="rect">
            <a:avLst/>
          </a:prstGeom>
          <a:solidFill>
            <a:schemeClr val="tx2"/>
          </a:solidFill>
          <a:ln w="57150">
            <a:solidFill>
              <a:schemeClr val="bg2"/>
            </a:solidFill>
          </a:ln>
        </p:spPr>
      </p:pic>
      <p:pic>
        <p:nvPicPr>
          <p:cNvPr id="5" name="Picture 4" descr="c:\Program Files\Microsoft Office\Clipart\corpmm\motion\ag00428_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2724150"/>
            <a:ext cx="1958975" cy="155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0242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457200" y="1022179"/>
            <a:ext cx="8229600" cy="3354765"/>
          </a:xfrm>
          <a:prstGeom prst="rect">
            <a:avLst/>
          </a:prstGeom>
          <a:solidFill>
            <a:schemeClr val="tx2">
              <a:lumMod val="65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40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cs typeface="+mn-cs"/>
              </a:rPr>
              <a:t>Yes, there is more. In fact, every word has at least two definitions:</a:t>
            </a:r>
          </a:p>
          <a:p>
            <a:pPr algn="ctr" fontAlgn="auto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sz="4400" b="1" u="sng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Connotative </a:t>
            </a:r>
            <a:r>
              <a:rPr lang="en-US" sz="4400" b="1" u="sng" dirty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and </a:t>
            </a:r>
            <a:r>
              <a:rPr lang="en-US" sz="4400" b="1" u="sng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  <a:cs typeface="+mn-cs"/>
              </a:rPr>
              <a:t>Denotative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4400" dirty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So, what’s the difference</a:t>
            </a:r>
            <a:r>
              <a:rPr lang="en-US" sz="44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</a:rPr>
              <a:t>?</a:t>
            </a:r>
            <a:endParaRPr lang="en-US" sz="4400" dirty="0">
              <a:solidFill>
                <a:schemeClr val="tx2">
                  <a:lumMod val="60000"/>
                  <a:lumOff val="40000"/>
                </a:schemeClr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2666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>
            <a:spLocks noGrp="1"/>
          </p:cNvSpPr>
          <p:nvPr>
            <p:ph type="title"/>
          </p:nvPr>
        </p:nvSpPr>
        <p:spPr>
          <a:xfrm rot="-228134">
            <a:off x="1184357" y="-16296"/>
            <a:ext cx="8215583" cy="85972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Denotative Meaning</a:t>
            </a:r>
          </a:p>
        </p:txBody>
      </p:sp>
      <p:sp>
        <p:nvSpPr>
          <p:cNvPr id="75" name="Shape 75"/>
          <p:cNvSpPr txBox="1">
            <a:spLocks noGrp="1"/>
          </p:cNvSpPr>
          <p:nvPr>
            <p:ph type="body" idx="1"/>
          </p:nvPr>
        </p:nvSpPr>
        <p:spPr>
          <a:xfrm>
            <a:off x="457200" y="1200150"/>
            <a:ext cx="8229600" cy="339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rtl="0">
              <a:spcBef>
                <a:spcPts val="0"/>
              </a:spcBef>
              <a:buNone/>
            </a:pPr>
            <a:r>
              <a:rPr lang="en" dirty="0"/>
              <a:t>A word’s </a:t>
            </a:r>
            <a:r>
              <a:rPr lang="en" u="sng" dirty="0">
                <a:solidFill>
                  <a:srgbClr val="FFFF00"/>
                </a:solidFill>
              </a:rPr>
              <a:t>exact literal </a:t>
            </a:r>
            <a:r>
              <a:rPr lang="en" dirty="0" smtClean="0"/>
              <a:t>meaning or definition.</a:t>
            </a:r>
            <a:endParaRPr lang="en" dirty="0"/>
          </a:p>
          <a:p>
            <a:pPr rtl="0">
              <a:spcBef>
                <a:spcPts val="0"/>
              </a:spcBef>
              <a:buNone/>
            </a:pPr>
            <a:endParaRPr dirty="0"/>
          </a:p>
          <a:p>
            <a:pPr>
              <a:spcBef>
                <a:spcPts val="0"/>
              </a:spcBef>
              <a:buNone/>
            </a:pPr>
            <a:endParaRPr dirty="0"/>
          </a:p>
        </p:txBody>
      </p:sp>
      <p:pic>
        <p:nvPicPr>
          <p:cNvPr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152400"/>
            <a:ext cx="152400" cy="152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Shape 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04800" y="304800"/>
            <a:ext cx="238125" cy="19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8" name="Shape 7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133600" y="1982725"/>
            <a:ext cx="4524375" cy="2857500"/>
          </a:xfrm>
          <a:prstGeom prst="rect">
            <a:avLst/>
          </a:prstGeom>
          <a:noFill/>
          <a:ln w="76200">
            <a:solidFill>
              <a:schemeClr val="accent3"/>
            </a:solidFill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Shape 83"/>
          <p:cNvSpPr txBox="1">
            <a:spLocks noGrp="1"/>
          </p:cNvSpPr>
          <p:nvPr>
            <p:ph type="title"/>
          </p:nvPr>
        </p:nvSpPr>
        <p:spPr>
          <a:xfrm rot="-228134">
            <a:off x="1184357" y="-16296"/>
            <a:ext cx="8215583" cy="859729"/>
          </a:xfrm>
          <a:prstGeom prst="rect">
            <a:avLst/>
          </a:prstGeom>
        </p:spPr>
        <p:txBody>
          <a:bodyPr lIns="91425" tIns="91425" rIns="91425" bIns="91425" anchor="ctr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/>
              <a:t>Connotative Meaning</a:t>
            </a:r>
          </a:p>
        </p:txBody>
      </p:sp>
      <p:sp>
        <p:nvSpPr>
          <p:cNvPr id="84" name="Shape 84"/>
          <p:cNvSpPr txBox="1">
            <a:spLocks noGrp="1"/>
          </p:cNvSpPr>
          <p:nvPr>
            <p:ph type="body" idx="1"/>
          </p:nvPr>
        </p:nvSpPr>
        <p:spPr>
          <a:xfrm>
            <a:off x="457200" y="874500"/>
            <a:ext cx="8229600" cy="3394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en" dirty="0"/>
              <a:t>A word’s </a:t>
            </a:r>
            <a:r>
              <a:rPr lang="en" dirty="0" smtClean="0"/>
              <a:t>suggested, figurative, or emotional meaning.This goes beyond </a:t>
            </a:r>
            <a:r>
              <a:rPr lang="en" dirty="0"/>
              <a:t>its literal </a:t>
            </a:r>
            <a:r>
              <a:rPr lang="en" dirty="0" smtClean="0"/>
              <a:t>definition.</a:t>
            </a:r>
            <a:endParaRPr lang="en" dirty="0"/>
          </a:p>
        </p:txBody>
      </p:sp>
      <p:pic>
        <p:nvPicPr>
          <p:cNvPr id="85" name="Shape 8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67000" y="2038350"/>
            <a:ext cx="4514850" cy="2886075"/>
          </a:xfrm>
          <a:prstGeom prst="rect">
            <a:avLst/>
          </a:prstGeom>
          <a:noFill/>
          <a:ln w="76200">
            <a:solidFill>
              <a:schemeClr val="accent3"/>
            </a:solidFill>
          </a:ln>
        </p:spPr>
      </p:pic>
    </p:spTree>
  </p:cSld>
  <p:clrMapOvr>
    <a:masterClrMapping/>
  </p:clrMapOvr>
  <p:transition spd="slow">
    <p:cu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" y="205979"/>
            <a:ext cx="4191000" cy="857250"/>
          </a:xfrm>
        </p:spPr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Connotation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6200" y="944968"/>
            <a:ext cx="4191000" cy="4065181"/>
          </a:xfrm>
          <a:solidFill>
            <a:schemeClr val="accent6"/>
          </a:solidFill>
        </p:spPr>
        <p:txBody>
          <a:bodyPr/>
          <a:lstStyle/>
          <a:p>
            <a:pPr marL="342900" indent="-342900">
              <a:buFont typeface="Arial" pitchFamily="34" charset="0"/>
              <a:buChar char="•"/>
            </a:pPr>
            <a:r>
              <a:rPr lang="en-US" sz="2500" dirty="0" smtClean="0"/>
              <a:t>The </a:t>
            </a:r>
            <a:r>
              <a:rPr lang="en-US" sz="2500" dirty="0" smtClean="0">
                <a:solidFill>
                  <a:srgbClr val="FFFF00"/>
                </a:solidFill>
              </a:rPr>
              <a:t>emotional associations </a:t>
            </a:r>
            <a:r>
              <a:rPr lang="en-US" sz="2500" dirty="0" smtClean="0"/>
              <a:t>of a word or phrase, as opposed to its exact meaning.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sz="2500" dirty="0" smtClean="0"/>
              <a:t>“Greasy” has a denotation meaning slippery but also has a connotation when referring to a “greasy” person.</a:t>
            </a:r>
          </a:p>
        </p:txBody>
      </p:sp>
      <p:pic>
        <p:nvPicPr>
          <p:cNvPr id="10244" name="Picture 16" descr="MMj02840130000[1]"/>
          <p:cNvPicPr>
            <a:picLocks noGrp="1" noChangeAspect="1" noChangeArrowheads="1" noCrop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075" y="2575322"/>
            <a:ext cx="704850" cy="642938"/>
          </a:xfrm>
          <a:noFill/>
        </p:spPr>
      </p:pic>
      <p:sp>
        <p:nvSpPr>
          <p:cNvPr id="10245" name="Oval 18"/>
          <p:cNvSpPr>
            <a:spLocks noChangeArrowheads="1"/>
          </p:cNvSpPr>
          <p:nvPr/>
        </p:nvSpPr>
        <p:spPr bwMode="auto">
          <a:xfrm>
            <a:off x="7086600" y="2400300"/>
            <a:ext cx="228600" cy="1714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Georgia" pitchFamily="18" charset="0"/>
            </a:endParaRPr>
          </a:p>
        </p:txBody>
      </p:sp>
      <p:sp>
        <p:nvSpPr>
          <p:cNvPr id="10246" name="Oval 19"/>
          <p:cNvSpPr>
            <a:spLocks noChangeArrowheads="1"/>
          </p:cNvSpPr>
          <p:nvPr/>
        </p:nvSpPr>
        <p:spPr bwMode="auto">
          <a:xfrm>
            <a:off x="7239000" y="2114550"/>
            <a:ext cx="3810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Georgia" pitchFamily="18" charset="0"/>
            </a:endParaRPr>
          </a:p>
        </p:txBody>
      </p:sp>
      <p:sp>
        <p:nvSpPr>
          <p:cNvPr id="10247" name="Oval 20"/>
          <p:cNvSpPr>
            <a:spLocks noChangeArrowheads="1"/>
          </p:cNvSpPr>
          <p:nvPr/>
        </p:nvSpPr>
        <p:spPr bwMode="auto">
          <a:xfrm>
            <a:off x="7467600" y="1771650"/>
            <a:ext cx="457200" cy="2857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Georgia" pitchFamily="18" charset="0"/>
            </a:endParaRPr>
          </a:p>
        </p:txBody>
      </p:sp>
      <p:sp>
        <p:nvSpPr>
          <p:cNvPr id="10248" name="Oval 21"/>
          <p:cNvSpPr>
            <a:spLocks noChangeArrowheads="1"/>
          </p:cNvSpPr>
          <p:nvPr/>
        </p:nvSpPr>
        <p:spPr bwMode="auto">
          <a:xfrm>
            <a:off x="6553200" y="800100"/>
            <a:ext cx="2057400" cy="857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Georgia" pitchFamily="18" charset="0"/>
            </a:endParaRPr>
          </a:p>
        </p:txBody>
      </p:sp>
      <p:sp>
        <p:nvSpPr>
          <p:cNvPr id="10249" name="Oval 22"/>
          <p:cNvSpPr>
            <a:spLocks noChangeArrowheads="1"/>
          </p:cNvSpPr>
          <p:nvPr/>
        </p:nvSpPr>
        <p:spPr bwMode="auto">
          <a:xfrm>
            <a:off x="6019800" y="2400300"/>
            <a:ext cx="228600" cy="1714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Georgia" pitchFamily="18" charset="0"/>
            </a:endParaRPr>
          </a:p>
        </p:txBody>
      </p:sp>
      <p:sp>
        <p:nvSpPr>
          <p:cNvPr id="10250" name="Oval 24"/>
          <p:cNvSpPr>
            <a:spLocks noChangeArrowheads="1"/>
          </p:cNvSpPr>
          <p:nvPr/>
        </p:nvSpPr>
        <p:spPr bwMode="auto">
          <a:xfrm>
            <a:off x="5638800" y="2114550"/>
            <a:ext cx="304800" cy="2286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Georgia" pitchFamily="18" charset="0"/>
            </a:endParaRPr>
          </a:p>
        </p:txBody>
      </p:sp>
      <p:sp>
        <p:nvSpPr>
          <p:cNvPr id="10251" name="Oval 25"/>
          <p:cNvSpPr>
            <a:spLocks noChangeArrowheads="1"/>
          </p:cNvSpPr>
          <p:nvPr/>
        </p:nvSpPr>
        <p:spPr bwMode="auto">
          <a:xfrm>
            <a:off x="5334000" y="1828800"/>
            <a:ext cx="381000" cy="2857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Georgia" pitchFamily="18" charset="0"/>
            </a:endParaRPr>
          </a:p>
        </p:txBody>
      </p:sp>
      <p:sp>
        <p:nvSpPr>
          <p:cNvPr id="10252" name="Oval 26"/>
          <p:cNvSpPr>
            <a:spLocks noChangeArrowheads="1"/>
          </p:cNvSpPr>
          <p:nvPr/>
        </p:nvSpPr>
        <p:spPr bwMode="auto">
          <a:xfrm>
            <a:off x="4343400" y="1085850"/>
            <a:ext cx="1828800" cy="685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>
              <a:latin typeface="Georgia" pitchFamily="18" charset="0"/>
            </a:endParaRPr>
          </a:p>
        </p:txBody>
      </p:sp>
      <p:sp>
        <p:nvSpPr>
          <p:cNvPr id="10253" name="Text Box 27"/>
          <p:cNvSpPr txBox="1">
            <a:spLocks noChangeArrowheads="1"/>
          </p:cNvSpPr>
          <p:nvPr/>
        </p:nvSpPr>
        <p:spPr bwMode="auto">
          <a:xfrm>
            <a:off x="4419600" y="1257301"/>
            <a:ext cx="1676400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Georgia" pitchFamily="18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>
              <a:spcBef>
                <a:spcPct val="50000"/>
              </a:spcBef>
            </a:pPr>
            <a:r>
              <a:rPr lang="en-US" sz="2000">
                <a:latin typeface="Courier" pitchFamily="49" charset="0"/>
              </a:rPr>
              <a:t> </a:t>
            </a:r>
            <a:endParaRPr lang="en-US" sz="2400">
              <a:latin typeface="Courier" pitchFamily="49" charset="0"/>
            </a:endParaRPr>
          </a:p>
        </p:txBody>
      </p:sp>
      <p:sp>
        <p:nvSpPr>
          <p:cNvPr id="10254" name="WordArt 28"/>
          <p:cNvSpPr>
            <a:spLocks noChangeArrowheads="1" noChangeShapeType="1" noTextEdit="1"/>
          </p:cNvSpPr>
          <p:nvPr/>
        </p:nvSpPr>
        <p:spPr bwMode="auto">
          <a:xfrm>
            <a:off x="4648200" y="1200150"/>
            <a:ext cx="1295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i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Book Antiqua"/>
              </a:rPr>
              <a:t>greasy ?</a:t>
            </a:r>
          </a:p>
        </p:txBody>
      </p:sp>
      <p:sp>
        <p:nvSpPr>
          <p:cNvPr id="10255" name="WordArt 29"/>
          <p:cNvSpPr>
            <a:spLocks noChangeArrowheads="1" noChangeShapeType="1" noTextEdit="1"/>
          </p:cNvSpPr>
          <p:nvPr/>
        </p:nvSpPr>
        <p:spPr bwMode="auto">
          <a:xfrm>
            <a:off x="6934200" y="914400"/>
            <a:ext cx="1371600" cy="5715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greasy ?</a:t>
            </a:r>
          </a:p>
        </p:txBody>
      </p:sp>
      <p:pic>
        <p:nvPicPr>
          <p:cNvPr id="1028" name="Picture 4" descr="http://rebelwithmomentum.files.wordpress.com/2013/06/pizza-clipart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275" t="9045" r="5149" b="8005"/>
          <a:stretch/>
        </p:blipFill>
        <p:spPr bwMode="auto">
          <a:xfrm rot="20580971">
            <a:off x="4615523" y="2921128"/>
            <a:ext cx="1447182" cy="1086305"/>
          </a:xfrm>
          <a:prstGeom prst="rect">
            <a:avLst/>
          </a:prstGeom>
          <a:noFill/>
          <a:ln w="762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acclaimimages.com/_gallery/_images_n300/greasy_mechanic_with_wrench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959623">
            <a:off x="7300775" y="2995117"/>
            <a:ext cx="1000125" cy="1695127"/>
          </a:xfrm>
          <a:prstGeom prst="rect">
            <a:avLst/>
          </a:prstGeom>
          <a:noFill/>
          <a:ln w="762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21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8"/>
          <p:cNvSpPr txBox="1">
            <a:spLocks noChangeArrowheads="1"/>
          </p:cNvSpPr>
          <p:nvPr/>
        </p:nvSpPr>
        <p:spPr bwMode="auto">
          <a:xfrm>
            <a:off x="304800" y="1142565"/>
            <a:ext cx="8534400" cy="3323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Georgia" pitchFamily="18" charset="0"/>
              </a:defRPr>
            </a:lvl1pPr>
            <a:lvl2pPr>
              <a:defRPr>
                <a:solidFill>
                  <a:schemeClr val="tx1"/>
                </a:solidFill>
                <a:latin typeface="Georgia" pitchFamily="18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Georgia" pitchFamily="18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Georgia" pitchFamily="18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Georgia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eorgia" pitchFamily="18" charset="0"/>
              </a:defRPr>
            </a:lvl9pPr>
          </a:lstStyle>
          <a:p>
            <a:pPr lvl="1">
              <a:spcBef>
                <a:spcPct val="50000"/>
              </a:spcBef>
              <a:buFontTx/>
              <a:buChar char="•"/>
            </a:pPr>
            <a:r>
              <a:rPr lang="en-US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The </a:t>
            </a:r>
            <a:r>
              <a:rPr lang="en-US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connotative meanings of a word exist </a:t>
            </a:r>
            <a:r>
              <a:rPr lang="en-US" sz="2000" b="1" u="sng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together with</a:t>
            </a:r>
            <a:r>
              <a:rPr lang="en-US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the denotative meanings. </a:t>
            </a: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The denotation of the word </a:t>
            </a:r>
            <a:r>
              <a:rPr lang="en-US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snake </a:t>
            </a:r>
            <a:r>
              <a:rPr lang="en-US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is “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any of numerous scaly, legless, and sometimes venomous reptiles</a:t>
            </a:r>
            <a:r>
              <a:rPr lang="en-US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”</a:t>
            </a:r>
          </a:p>
          <a:p>
            <a:pPr lvl="1">
              <a:spcBef>
                <a:spcPct val="50000"/>
              </a:spcBef>
            </a:pPr>
            <a:endParaRPr lang="en-US" sz="20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lvl="1">
              <a:spcBef>
                <a:spcPct val="50000"/>
              </a:spcBef>
            </a:pPr>
            <a:endParaRPr lang="en-US" sz="20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lvl="1">
              <a:spcBef>
                <a:spcPct val="50000"/>
              </a:spcBef>
            </a:pPr>
            <a:endParaRPr lang="en-US" sz="2000" b="1" i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rebuchet MS" pitchFamily="34" charset="0"/>
            </a:endParaRPr>
          </a:p>
          <a:p>
            <a:pPr lvl="1">
              <a:spcBef>
                <a:spcPct val="50000"/>
              </a:spcBef>
              <a:buFontTx/>
              <a:buChar char="•"/>
            </a:pPr>
            <a:r>
              <a:rPr lang="en-US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The </a:t>
            </a:r>
            <a:r>
              <a:rPr lang="en-US" sz="20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connotations </a:t>
            </a:r>
            <a:r>
              <a:rPr lang="en-US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for the word </a:t>
            </a:r>
            <a:r>
              <a:rPr lang="en-US" sz="2000" b="1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snake</a:t>
            </a:r>
            <a:r>
              <a:rPr lang="en-US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 could include </a:t>
            </a:r>
            <a:r>
              <a:rPr lang="en-US" sz="2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evil or danger</a:t>
            </a:r>
            <a:r>
              <a:rPr lang="en-US" sz="2000" b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.</a:t>
            </a:r>
          </a:p>
        </p:txBody>
      </p:sp>
      <p:pic>
        <p:nvPicPr>
          <p:cNvPr id="11267" name="Picture 9" descr="MMj02364490000[1]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845642"/>
            <a:ext cx="1549400" cy="1173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6" name="Picture 2" descr="http://cartoon-animals.disneyandcartoons.com/_/rsrc/1365530044183/cartoon-snake-images/Snake-Clipart_8.png?height=320&amp;width=320&amp;height=400&amp;width=40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2454598"/>
            <a:ext cx="1539453" cy="15394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comps.canstockphoto.com/can-stock-photo_csp6222874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3950" y="2670496"/>
            <a:ext cx="1136650" cy="13490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75796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 rot="-180107">
            <a:off x="-56445" y="465851"/>
            <a:ext cx="3990071" cy="859014"/>
          </a:xfrm>
        </p:spPr>
        <p:txBody>
          <a:bodyPr/>
          <a:lstStyle/>
          <a:p>
            <a:r>
              <a:rPr lang="en-US" sz="5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Connotation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52400" y="1657350"/>
            <a:ext cx="4038600" cy="3394472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 algn="ctr"/>
            <a:r>
              <a:rPr lang="en-US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Positive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Trebuchet MS" pitchFamily="34" charset="0"/>
              </a:rPr>
              <a:t>We bought</a:t>
            </a:r>
            <a:r>
              <a:rPr lang="en-US" dirty="0" smtClean="0">
                <a:solidFill>
                  <a:srgbClr val="FFC000"/>
                </a:solidFill>
                <a:latin typeface="Trebuchet MS" pitchFamily="34" charset="0"/>
              </a:rPr>
              <a:t> </a:t>
            </a:r>
            <a:r>
              <a:rPr lang="en-US" i="1" dirty="0" smtClean="0">
                <a:solidFill>
                  <a:srgbClr val="FFC000"/>
                </a:solidFill>
                <a:latin typeface="Trebuchet MS" pitchFamily="34" charset="0"/>
              </a:rPr>
              <a:t>inexpensive</a:t>
            </a:r>
            <a:r>
              <a:rPr lang="en-US" dirty="0" smtClean="0">
                <a:solidFill>
                  <a:srgbClr val="FFC000"/>
                </a:solidFill>
                <a:latin typeface="Trebuchet MS" pitchFamily="34" charset="0"/>
              </a:rPr>
              <a:t> </a:t>
            </a:r>
            <a:r>
              <a:rPr lang="en-US" dirty="0" smtClean="0">
                <a:latin typeface="Trebuchet MS" pitchFamily="34" charset="0"/>
              </a:rPr>
              <a:t>souvenirs at the amusement park.</a:t>
            </a:r>
            <a:br>
              <a:rPr lang="en-US" dirty="0" smtClean="0">
                <a:latin typeface="Trebuchet MS" pitchFamily="34" charset="0"/>
              </a:rPr>
            </a:br>
            <a:endParaRPr lang="en-US" dirty="0" smtClean="0">
              <a:latin typeface="Trebuchet MS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Trebuchet MS" pitchFamily="34" charset="0"/>
              </a:rPr>
              <a:t>I ate a </a:t>
            </a:r>
            <a:r>
              <a:rPr lang="en-US" i="1" dirty="0" smtClean="0">
                <a:solidFill>
                  <a:srgbClr val="FFC000"/>
                </a:solidFill>
                <a:latin typeface="Trebuchet MS" pitchFamily="34" charset="0"/>
              </a:rPr>
              <a:t>moist</a:t>
            </a:r>
            <a:r>
              <a:rPr lang="en-US" dirty="0" smtClean="0">
                <a:solidFill>
                  <a:srgbClr val="FFC000"/>
                </a:solidFill>
                <a:latin typeface="Trebuchet MS" pitchFamily="34" charset="0"/>
              </a:rPr>
              <a:t> </a:t>
            </a:r>
            <a:r>
              <a:rPr lang="en-US" dirty="0" smtClean="0">
                <a:latin typeface="Trebuchet MS" pitchFamily="34" charset="0"/>
              </a:rPr>
              <a:t>sandwich.</a:t>
            </a:r>
            <a:br>
              <a:rPr lang="en-US" dirty="0" smtClean="0">
                <a:latin typeface="Trebuchet MS" pitchFamily="34" charset="0"/>
              </a:rPr>
            </a:br>
            <a:endParaRPr lang="en-US" dirty="0" smtClean="0">
              <a:latin typeface="Trebuchet MS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Trebuchet MS" pitchFamily="34" charset="0"/>
              </a:rPr>
              <a:t>I am a </a:t>
            </a:r>
            <a:r>
              <a:rPr lang="en-US" i="1" dirty="0" smtClean="0">
                <a:solidFill>
                  <a:srgbClr val="FFC000"/>
                </a:solidFill>
                <a:latin typeface="Trebuchet MS" pitchFamily="34" charset="0"/>
              </a:rPr>
              <a:t>bargain</a:t>
            </a:r>
            <a:r>
              <a:rPr lang="en-US" dirty="0" smtClean="0">
                <a:latin typeface="Trebuchet MS" pitchFamily="34" charset="0"/>
              </a:rPr>
              <a:t> shopper.</a:t>
            </a:r>
          </a:p>
          <a:p>
            <a:pPr>
              <a:buFont typeface="Monotype Sorts" charset="2"/>
              <a:buNone/>
            </a:pPr>
            <a:endParaRPr lang="en-US" dirty="0" smtClean="0">
              <a:latin typeface="Trebuchet MS" pitchFamily="34" charset="0"/>
            </a:endParaRP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953000" y="1657350"/>
            <a:ext cx="4038600" cy="3352800"/>
          </a:xfrm>
          <a:solidFill>
            <a:schemeClr val="accent6">
              <a:lumMod val="75000"/>
            </a:schemeClr>
          </a:solidFill>
        </p:spPr>
        <p:txBody>
          <a:bodyPr/>
          <a:lstStyle/>
          <a:p>
            <a:pPr algn="ctr"/>
            <a:r>
              <a:rPr lang="en-US" sz="4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rebuchet MS" pitchFamily="34" charset="0"/>
              </a:rPr>
              <a:t>Negative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Trebuchet MS" pitchFamily="34" charset="0"/>
              </a:rPr>
              <a:t>We bought </a:t>
            </a:r>
            <a:r>
              <a:rPr lang="en-US" i="1" dirty="0" smtClean="0">
                <a:solidFill>
                  <a:srgbClr val="FFC000"/>
                </a:solidFill>
                <a:latin typeface="Trebuchet MS" pitchFamily="34" charset="0"/>
              </a:rPr>
              <a:t>cheap</a:t>
            </a:r>
            <a:r>
              <a:rPr lang="en-US" dirty="0" smtClean="0">
                <a:solidFill>
                  <a:srgbClr val="FFC000"/>
                </a:solidFill>
                <a:latin typeface="Trebuchet MS" pitchFamily="34" charset="0"/>
              </a:rPr>
              <a:t> </a:t>
            </a:r>
            <a:r>
              <a:rPr lang="en-US" dirty="0" smtClean="0">
                <a:latin typeface="Trebuchet MS" pitchFamily="34" charset="0"/>
              </a:rPr>
              <a:t>souvenirs    at the amusement park.</a:t>
            </a:r>
            <a:br>
              <a:rPr lang="en-US" dirty="0" smtClean="0">
                <a:latin typeface="Trebuchet MS" pitchFamily="34" charset="0"/>
              </a:rPr>
            </a:br>
            <a:endParaRPr lang="en-US" dirty="0" smtClean="0">
              <a:latin typeface="Trebuchet MS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Trebuchet MS" pitchFamily="34" charset="0"/>
              </a:rPr>
              <a:t>I ate a </a:t>
            </a:r>
            <a:r>
              <a:rPr lang="en-US" i="1" dirty="0" smtClean="0">
                <a:solidFill>
                  <a:srgbClr val="FFC000"/>
                </a:solidFill>
                <a:latin typeface="Trebuchet MS" pitchFamily="34" charset="0"/>
              </a:rPr>
              <a:t>soggy </a:t>
            </a:r>
            <a:r>
              <a:rPr lang="en-US" dirty="0" smtClean="0">
                <a:latin typeface="Trebuchet MS" pitchFamily="34" charset="0"/>
              </a:rPr>
              <a:t>sandwich.</a:t>
            </a:r>
            <a:br>
              <a:rPr lang="en-US" dirty="0" smtClean="0">
                <a:latin typeface="Trebuchet MS" pitchFamily="34" charset="0"/>
              </a:rPr>
            </a:br>
            <a:endParaRPr lang="en-US" dirty="0" smtClean="0">
              <a:latin typeface="Trebuchet MS" pitchFamily="34" charset="0"/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en-US" dirty="0" smtClean="0">
                <a:latin typeface="Trebuchet MS" pitchFamily="34" charset="0"/>
              </a:rPr>
              <a:t>I am a </a:t>
            </a:r>
            <a:r>
              <a:rPr lang="en-US" i="1" dirty="0" smtClean="0">
                <a:solidFill>
                  <a:srgbClr val="FFC000"/>
                </a:solidFill>
                <a:latin typeface="Trebuchet MS" pitchFamily="34" charset="0"/>
              </a:rPr>
              <a:t>cheapskate</a:t>
            </a:r>
            <a:r>
              <a:rPr lang="en-US" dirty="0" smtClean="0">
                <a:latin typeface="Trebuchet MS" pitchFamily="34" charset="0"/>
              </a:rPr>
              <a:t>.</a:t>
            </a:r>
          </a:p>
        </p:txBody>
      </p:sp>
      <p:pic>
        <p:nvPicPr>
          <p:cNvPr id="7170" name="Picture 2" descr="http://d1euk9k8t2kc51.cloudfront.net/wp-content/uploads/2014/01/vectortoons-01-18-155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76200"/>
            <a:ext cx="1815502" cy="1352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www.clker.com/cliparts/d/6/b/9/11949852831476265676tramezzino.svg.me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-19050"/>
            <a:ext cx="1366630" cy="152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4" name="Picture 6" descr="http://frpic.com/vectors/money-clipart/money-clipart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7830" y="361950"/>
            <a:ext cx="1755775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16852332"/>
      </p:ext>
    </p:extLst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friendly">
  <a:themeElements>
    <a:clrScheme name="Custom 432">
      <a:dk1>
        <a:srgbClr val="CA0001"/>
      </a:dk1>
      <a:lt1>
        <a:srgbClr val="ECE47C"/>
      </a:lt1>
      <a:dk2>
        <a:srgbClr val="000000"/>
      </a:dk2>
      <a:lt2>
        <a:srgbClr val="FFFFFF"/>
      </a:lt2>
      <a:accent1>
        <a:srgbClr val="E26F01"/>
      </a:accent1>
      <a:accent2>
        <a:srgbClr val="723C75"/>
      </a:accent2>
      <a:accent3>
        <a:srgbClr val="69B19F"/>
      </a:accent3>
      <a:accent4>
        <a:srgbClr val="BC5828"/>
      </a:accent4>
      <a:accent5>
        <a:srgbClr val="800000"/>
      </a:accent5>
      <a:accent6>
        <a:srgbClr val="333333"/>
      </a:accent6>
      <a:hlink>
        <a:srgbClr val="ECE47C"/>
      </a:hlink>
      <a:folHlink>
        <a:srgbClr val="FF51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343</Words>
  <Application>Microsoft Office PowerPoint</Application>
  <PresentationFormat>On-screen Show (16:9)</PresentationFormat>
  <Paragraphs>111</Paragraphs>
  <Slides>20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friendly</vt:lpstr>
      <vt:lpstr>Do Now</vt:lpstr>
      <vt:lpstr>Denotaion &amp; Connotation</vt:lpstr>
      <vt:lpstr>Question?</vt:lpstr>
      <vt:lpstr>PowerPoint Presentation</vt:lpstr>
      <vt:lpstr>Denotative Meaning</vt:lpstr>
      <vt:lpstr>Connotative Meaning</vt:lpstr>
      <vt:lpstr>Connotation</vt:lpstr>
      <vt:lpstr>PowerPoint Presentation</vt:lpstr>
      <vt:lpstr>Connotation</vt:lpstr>
      <vt:lpstr>Which One?</vt:lpstr>
      <vt:lpstr>Positive Connotation</vt:lpstr>
      <vt:lpstr>Positive Connotation</vt:lpstr>
      <vt:lpstr>Positive Connotation</vt:lpstr>
      <vt:lpstr>Negative Connotation</vt:lpstr>
      <vt:lpstr>Negative Connotation</vt:lpstr>
      <vt:lpstr>Negative Connotation</vt:lpstr>
      <vt:lpstr>Well Done!</vt:lpstr>
      <vt:lpstr>Let’s Look Closer</vt:lpstr>
      <vt:lpstr>On Your Own</vt:lpstr>
      <vt:lpstr>HOMEWORK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Denotative and Connotative</dc:title>
  <dc:creator>Goodine, Lindsey</dc:creator>
  <cp:lastModifiedBy>Shettle, Meghan</cp:lastModifiedBy>
  <cp:revision>15</cp:revision>
  <dcterms:modified xsi:type="dcterms:W3CDTF">2014-10-15T02:17:03Z</dcterms:modified>
</cp:coreProperties>
</file>